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8" r:id="rId2"/>
    <p:sldId id="810" r:id="rId3"/>
    <p:sldId id="811" r:id="rId4"/>
    <p:sldId id="792" r:id="rId5"/>
    <p:sldId id="794" r:id="rId6"/>
    <p:sldId id="808" r:id="rId7"/>
    <p:sldId id="809" r:id="rId8"/>
    <p:sldId id="788" r:id="rId9"/>
    <p:sldId id="797" r:id="rId10"/>
    <p:sldId id="789" r:id="rId11"/>
    <p:sldId id="800" r:id="rId12"/>
    <p:sldId id="802" r:id="rId13"/>
    <p:sldId id="803" r:id="rId14"/>
    <p:sldId id="799" r:id="rId15"/>
    <p:sldId id="787" r:id="rId16"/>
    <p:sldId id="8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O'Neill" initials="DGO" lastIdx="2" clrIdx="0"/>
  <p:cmAuthor id="1" name="rutlandb" initials="BDR" lastIdx="0" clrIdx="1"/>
  <p:cmAuthor id="2" name="BV" initials="B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FF99"/>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022" autoAdjust="0"/>
    <p:restoredTop sz="94660"/>
  </p:normalViewPr>
  <p:slideViewPr>
    <p:cSldViewPr snapToGrid="0" showGuides="1">
      <p:cViewPr>
        <p:scale>
          <a:sx n="80" d="100"/>
          <a:sy n="80" d="100"/>
        </p:scale>
        <p:origin x="-2526" y="-834"/>
      </p:cViewPr>
      <p:guideLst>
        <p:guide orient="horz" pos="4319"/>
        <p:guide pos="2879"/>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1" u="none" strike="noStrike" baseline="0">
                <a:solidFill>
                  <a:schemeClr val="tx1"/>
                </a:solidFill>
                <a:latin typeface="+mn-lt"/>
                <a:ea typeface="Arial"/>
                <a:cs typeface="Arial"/>
              </a:defRPr>
            </a:pPr>
            <a:r>
              <a:rPr lang="en-US" sz="1600" b="1" dirty="0" smtClean="0">
                <a:solidFill>
                  <a:schemeClr val="tx1"/>
                </a:solidFill>
                <a:latin typeface="+mn-lt"/>
              </a:rPr>
              <a:t>Automation costs less per trip</a:t>
            </a:r>
            <a:endParaRPr lang="en-US" sz="1600" b="1" dirty="0">
              <a:solidFill>
                <a:schemeClr val="tx1"/>
              </a:solidFill>
              <a:latin typeface="+mn-lt"/>
            </a:endParaRPr>
          </a:p>
        </c:rich>
      </c:tx>
      <c:layout>
        <c:manualLayout>
          <c:xMode val="edge"/>
          <c:yMode val="edge"/>
          <c:x val="0.19242784727864337"/>
          <c:y val="0"/>
        </c:manualLayout>
      </c:layout>
      <c:overlay val="0"/>
      <c:spPr>
        <a:noFill/>
        <a:ln w="25324">
          <a:noFill/>
        </a:ln>
      </c:spPr>
    </c:title>
    <c:autoTitleDeleted val="0"/>
    <c:plotArea>
      <c:layout>
        <c:manualLayout>
          <c:layoutTarget val="inner"/>
          <c:xMode val="edge"/>
          <c:yMode val="edge"/>
          <c:x val="0.20046082949308755"/>
          <c:y val="0.15510341577021194"/>
          <c:w val="0.8018433179723502"/>
          <c:h val="0.58672510056600657"/>
        </c:manualLayout>
      </c:layout>
      <c:lineChart>
        <c:grouping val="standard"/>
        <c:varyColors val="0"/>
        <c:ser>
          <c:idx val="0"/>
          <c:order val="0"/>
          <c:tx>
            <c:strRef>
              <c:f>Sheet1!$B$1</c:f>
              <c:strCache>
                <c:ptCount val="1"/>
                <c:pt idx="0">
                  <c:v>Lower performance</c:v>
                </c:pt>
              </c:strCache>
            </c:strRef>
          </c:tx>
          <c:spPr>
            <a:ln w="28575">
              <a:solidFill>
                <a:schemeClr val="bg1">
                  <a:lumMod val="50000"/>
                </a:schemeClr>
              </a:solidFill>
            </a:ln>
          </c:spPr>
          <c:marker>
            <c:symbol val="triangle"/>
            <c:size val="7"/>
            <c:spPr>
              <a:solidFill>
                <a:schemeClr val="bg1">
                  <a:lumMod val="50000"/>
                </a:schemeClr>
              </a:solidFill>
              <a:ln w="28575">
                <a:solidFill>
                  <a:schemeClr val="bg1">
                    <a:lumMod val="50000"/>
                  </a:schemeClr>
                </a:solidFill>
              </a:ln>
            </c:spPr>
          </c:marker>
          <c:dLbls>
            <c:delete val="1"/>
          </c:dLbls>
          <c:cat>
            <c:strRef>
              <c:f>Sheet1!$A$2:$A$5</c:f>
              <c:strCache>
                <c:ptCount val="4"/>
                <c:pt idx="0">
                  <c:v>Travel planning</c:v>
                </c:pt>
                <c:pt idx="1">
                  <c:v>Trip Booking</c:v>
                </c:pt>
                <c:pt idx="2">
                  <c:v>Central Billing</c:v>
                </c:pt>
                <c:pt idx="3">
                  <c:v>Expense Claim</c:v>
                </c:pt>
              </c:strCache>
            </c:strRef>
          </c:cat>
          <c:val>
            <c:numRef>
              <c:f>Sheet1!$B$2:$B$5</c:f>
              <c:numCache>
                <c:formatCode>_([$€-2]\ * #,##0.00_);_([$€-2]\ * \(#,##0.00\);_([$€-2]\ * "-"??_);_(@_)</c:formatCode>
                <c:ptCount val="4"/>
                <c:pt idx="0">
                  <c:v>19.93</c:v>
                </c:pt>
                <c:pt idx="1">
                  <c:v>28.38</c:v>
                </c:pt>
                <c:pt idx="2">
                  <c:v>33.200000000000003</c:v>
                </c:pt>
                <c:pt idx="3">
                  <c:v>91.330000000000013</c:v>
                </c:pt>
              </c:numCache>
            </c:numRef>
          </c:val>
          <c:smooth val="1"/>
        </c:ser>
        <c:ser>
          <c:idx val="1"/>
          <c:order val="1"/>
          <c:tx>
            <c:strRef>
              <c:f>Sheet1!$C$1</c:f>
              <c:strCache>
                <c:ptCount val="1"/>
                <c:pt idx="0">
                  <c:v>Average</c:v>
                </c:pt>
              </c:strCache>
            </c:strRef>
          </c:tx>
          <c:spPr>
            <a:ln w="28575">
              <a:solidFill>
                <a:schemeClr val="bg1">
                  <a:lumMod val="65000"/>
                </a:schemeClr>
              </a:solidFill>
            </a:ln>
          </c:spPr>
          <c:marker>
            <c:symbol val="diamond"/>
            <c:size val="7"/>
            <c:spPr>
              <a:solidFill>
                <a:schemeClr val="bg1">
                  <a:lumMod val="65000"/>
                </a:schemeClr>
              </a:solidFill>
              <a:ln w="28575">
                <a:solidFill>
                  <a:schemeClr val="bg1">
                    <a:lumMod val="65000"/>
                  </a:schemeClr>
                </a:solidFill>
              </a:ln>
            </c:spPr>
          </c:marker>
          <c:dLbls>
            <c:delete val="1"/>
          </c:dLbls>
          <c:cat>
            <c:strRef>
              <c:f>Sheet1!$A$2:$A$5</c:f>
              <c:strCache>
                <c:ptCount val="4"/>
                <c:pt idx="0">
                  <c:v>Travel planning</c:v>
                </c:pt>
                <c:pt idx="1">
                  <c:v>Trip Booking</c:v>
                </c:pt>
                <c:pt idx="2">
                  <c:v>Central Billing</c:v>
                </c:pt>
                <c:pt idx="3">
                  <c:v>Expense Claim</c:v>
                </c:pt>
              </c:strCache>
            </c:strRef>
          </c:cat>
          <c:val>
            <c:numRef>
              <c:f>Sheet1!$C$2:$C$5</c:f>
              <c:numCache>
                <c:formatCode>_([$€-2]\ * #,##0.00_);_([$€-2]\ * \(#,##0.00\);_([$€-2]\ * "-"??_);_(@_)</c:formatCode>
                <c:ptCount val="4"/>
                <c:pt idx="0">
                  <c:v>11.06</c:v>
                </c:pt>
                <c:pt idx="1">
                  <c:v>17.310000000000031</c:v>
                </c:pt>
                <c:pt idx="2">
                  <c:v>17.720000000000002</c:v>
                </c:pt>
                <c:pt idx="3">
                  <c:v>35.36</c:v>
                </c:pt>
              </c:numCache>
            </c:numRef>
          </c:val>
          <c:smooth val="1"/>
        </c:ser>
        <c:ser>
          <c:idx val="2"/>
          <c:order val="2"/>
          <c:tx>
            <c:strRef>
              <c:f>Sheet1!$D$1</c:f>
              <c:strCache>
                <c:ptCount val="1"/>
                <c:pt idx="0">
                  <c:v>Best performance</c:v>
                </c:pt>
              </c:strCache>
            </c:strRef>
          </c:tx>
          <c:spPr>
            <a:ln w="28575">
              <a:solidFill>
                <a:schemeClr val="bg1">
                  <a:lumMod val="75000"/>
                </a:schemeClr>
              </a:solidFill>
            </a:ln>
          </c:spPr>
          <c:marker>
            <c:symbol val="square"/>
            <c:size val="7"/>
            <c:spPr>
              <a:solidFill>
                <a:schemeClr val="bg1">
                  <a:lumMod val="75000"/>
                </a:schemeClr>
              </a:solidFill>
              <a:ln w="28575">
                <a:solidFill>
                  <a:schemeClr val="bg1">
                    <a:lumMod val="75000"/>
                  </a:schemeClr>
                </a:solidFill>
              </a:ln>
            </c:spPr>
          </c:marker>
          <c:dLbls>
            <c:delete val="1"/>
          </c:dLbls>
          <c:cat>
            <c:strRef>
              <c:f>Sheet1!$A$2:$A$5</c:f>
              <c:strCache>
                <c:ptCount val="4"/>
                <c:pt idx="0">
                  <c:v>Travel planning</c:v>
                </c:pt>
                <c:pt idx="1">
                  <c:v>Trip Booking</c:v>
                </c:pt>
                <c:pt idx="2">
                  <c:v>Central Billing</c:v>
                </c:pt>
                <c:pt idx="3">
                  <c:v>Expense Claim</c:v>
                </c:pt>
              </c:strCache>
            </c:strRef>
          </c:cat>
          <c:val>
            <c:numRef>
              <c:f>Sheet1!$D$2:$D$5</c:f>
              <c:numCache>
                <c:formatCode>_([$€-2]\ * #,##0.00_);_([$€-2]\ * \(#,##0.00\);_([$€-2]\ * "-"??_);_(@_)</c:formatCode>
                <c:ptCount val="4"/>
                <c:pt idx="0">
                  <c:v>4.96</c:v>
                </c:pt>
                <c:pt idx="1">
                  <c:v>6.85</c:v>
                </c:pt>
                <c:pt idx="2">
                  <c:v>6.8999999999999995</c:v>
                </c:pt>
                <c:pt idx="3">
                  <c:v>16.18</c:v>
                </c:pt>
              </c:numCache>
            </c:numRef>
          </c:val>
          <c:smooth val="1"/>
        </c:ser>
        <c:dLbls>
          <c:showLegendKey val="0"/>
          <c:showVal val="1"/>
          <c:showCatName val="0"/>
          <c:showSerName val="0"/>
          <c:showPercent val="0"/>
          <c:showBubbleSize val="0"/>
        </c:dLbls>
        <c:marker val="1"/>
        <c:smooth val="0"/>
        <c:axId val="90020480"/>
        <c:axId val="90022656"/>
      </c:lineChart>
      <c:catAx>
        <c:axId val="90020480"/>
        <c:scaling>
          <c:orientation val="minMax"/>
        </c:scaling>
        <c:delete val="0"/>
        <c:axPos val="b"/>
        <c:numFmt formatCode="General" sourceLinked="1"/>
        <c:majorTickMark val="out"/>
        <c:minorTickMark val="none"/>
        <c:tickLblPos val="nextTo"/>
        <c:spPr>
          <a:ln w="3165">
            <a:solidFill>
              <a:schemeClr val="tx1"/>
            </a:solidFill>
            <a:prstDash val="solid"/>
          </a:ln>
        </c:spPr>
        <c:txPr>
          <a:bodyPr rot="-2700000" vert="horz"/>
          <a:lstStyle/>
          <a:p>
            <a:pPr>
              <a:defRPr sz="1196" b="0" i="0" u="none" strike="noStrike" baseline="0">
                <a:solidFill>
                  <a:schemeClr val="tx1"/>
                </a:solidFill>
                <a:latin typeface="+mn-lt"/>
                <a:ea typeface="Arial"/>
                <a:cs typeface="Arial"/>
              </a:defRPr>
            </a:pPr>
            <a:endParaRPr lang="en-US"/>
          </a:p>
        </c:txPr>
        <c:crossAx val="90022656"/>
        <c:crosses val="autoZero"/>
        <c:auto val="1"/>
        <c:lblAlgn val="ctr"/>
        <c:lblOffset val="100"/>
        <c:tickLblSkip val="1"/>
        <c:tickMarkSkip val="1"/>
        <c:noMultiLvlLbl val="0"/>
      </c:catAx>
      <c:valAx>
        <c:axId val="90022656"/>
        <c:scaling>
          <c:orientation val="minMax"/>
          <c:max val="100"/>
          <c:min val="0"/>
        </c:scaling>
        <c:delete val="0"/>
        <c:axPos val="l"/>
        <c:title>
          <c:tx>
            <c:rich>
              <a:bodyPr/>
              <a:lstStyle/>
              <a:p>
                <a:pPr>
                  <a:defRPr sz="1196" b="1" i="0" u="none" strike="noStrike" baseline="0">
                    <a:solidFill>
                      <a:schemeClr val="tx1"/>
                    </a:solidFill>
                    <a:latin typeface="+mn-lt"/>
                    <a:ea typeface="Arial"/>
                    <a:cs typeface="Arial"/>
                  </a:defRPr>
                </a:pPr>
                <a:r>
                  <a:rPr lang="en-US" b="1">
                    <a:latin typeface="+mn-lt"/>
                  </a:rPr>
                  <a:t>Unit Cost</a:t>
                </a:r>
              </a:p>
            </c:rich>
          </c:tx>
          <c:layout>
            <c:manualLayout>
              <c:xMode val="edge"/>
              <c:yMode val="edge"/>
              <c:x val="1.3678255128538003E-2"/>
              <c:y val="0.32881538518779346"/>
            </c:manualLayout>
          </c:layout>
          <c:overlay val="0"/>
          <c:spPr>
            <a:noFill/>
            <a:ln w="25324">
              <a:noFill/>
            </a:ln>
          </c:spPr>
        </c:title>
        <c:numFmt formatCode="[$€-1809]#,##0" sourceLinked="0"/>
        <c:majorTickMark val="out"/>
        <c:minorTickMark val="none"/>
        <c:tickLblPos val="nextTo"/>
        <c:spPr>
          <a:ln w="3165">
            <a:solidFill>
              <a:schemeClr val="tx1"/>
            </a:solidFill>
            <a:prstDash val="solid"/>
          </a:ln>
        </c:spPr>
        <c:txPr>
          <a:bodyPr rot="0" vert="horz"/>
          <a:lstStyle/>
          <a:p>
            <a:pPr>
              <a:defRPr sz="1196" b="0" i="0" u="none" strike="noStrike" baseline="0">
                <a:solidFill>
                  <a:schemeClr val="tx1"/>
                </a:solidFill>
                <a:latin typeface="+mn-lt"/>
                <a:ea typeface="Arial"/>
                <a:cs typeface="Arial"/>
              </a:defRPr>
            </a:pPr>
            <a:endParaRPr lang="en-US"/>
          </a:p>
        </c:txPr>
        <c:crossAx val="90020480"/>
        <c:crosses val="autoZero"/>
        <c:crossBetween val="between"/>
      </c:valAx>
      <c:spPr>
        <a:noFill/>
        <a:ln w="25324">
          <a:noFill/>
        </a:ln>
      </c:spPr>
    </c:plotArea>
    <c:plotVisOnly val="1"/>
    <c:dispBlanksAs val="gap"/>
    <c:showDLblsOverMax val="0"/>
  </c:chart>
  <c:spPr>
    <a:noFill/>
    <a:ln>
      <a:noFill/>
    </a:ln>
  </c:spPr>
  <c:txPr>
    <a:bodyPr/>
    <a:lstStyle/>
    <a:p>
      <a:pPr>
        <a:defRPr sz="1246"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800" i="1"/>
            </a:pPr>
            <a:r>
              <a:rPr lang="en-US" sz="1800" i="1"/>
              <a:t>Reasons for Card Use</a:t>
            </a:r>
          </a:p>
        </c:rich>
      </c:tx>
      <c:layout>
        <c:manualLayout>
          <c:xMode val="edge"/>
          <c:yMode val="edge"/>
          <c:x val="0.1713430638243405"/>
          <c:y val="2.7777777777778447E-3"/>
        </c:manualLayout>
      </c:layout>
      <c:overlay val="0"/>
    </c:title>
    <c:autoTitleDeleted val="0"/>
    <c:plotArea>
      <c:layout>
        <c:manualLayout>
          <c:layoutTarget val="inner"/>
          <c:xMode val="edge"/>
          <c:yMode val="edge"/>
          <c:x val="0.18020853338454645"/>
          <c:y val="0.21128760814620556"/>
          <c:w val="0.54628624927981551"/>
          <c:h val="0.62215933945756785"/>
        </c:manualLayout>
      </c:layout>
      <c:pieChart>
        <c:varyColors val="1"/>
        <c:ser>
          <c:idx val="0"/>
          <c:order val="0"/>
          <c:tx>
            <c:strRef>
              <c:f>Sheet1!$B$1</c:f>
              <c:strCache>
                <c:ptCount val="1"/>
                <c:pt idx="0">
                  <c:v>Reasons</c:v>
                </c:pt>
              </c:strCache>
            </c:strRef>
          </c:tx>
          <c:dLbls>
            <c:dLbl>
              <c:idx val="0"/>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1"/>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2"/>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3"/>
              <c:layout/>
              <c:tx>
                <c:rich>
                  <a:bodyPr/>
                  <a:lstStyle/>
                  <a:p>
                    <a:pPr>
                      <a:defRPr sz="1100">
                        <a:solidFill>
                          <a:schemeClr val="bg1"/>
                        </a:solidFill>
                      </a:defRPr>
                    </a:pPr>
                    <a:r>
                      <a:rPr lang="en-US" sz="1100">
                        <a:solidFill>
                          <a:schemeClr val="bg1"/>
                        </a:solidFill>
                      </a:rPr>
                      <a:t>D</a:t>
                    </a:r>
                    <a:r>
                      <a:rPr lang="en-US">
                        <a:solidFill>
                          <a:schemeClr val="bg1"/>
                        </a:solidFill>
                      </a:rPr>
                      <a:t>ata &amp; reporting 15%</a:t>
                    </a:r>
                  </a:p>
                </c:rich>
              </c:tx>
              <c:spPr/>
              <c:dLblPos val="bestFit"/>
              <c:showLegendKey val="0"/>
              <c:showVal val="1"/>
              <c:showCatName val="1"/>
              <c:showSerName val="0"/>
              <c:showPercent val="0"/>
              <c:showBubbleSize val="0"/>
              <c:separator>
</c:separator>
            </c:dLbl>
            <c:dLbl>
              <c:idx val="4"/>
              <c:layout>
                <c:manualLayout>
                  <c:x val="-7.9714785651794184E-2"/>
                  <c:y val="0.11363636363636358"/>
                </c:manualLayout>
              </c:layout>
              <c:dLblPos val="bestFit"/>
              <c:showLegendKey val="0"/>
              <c:showVal val="1"/>
              <c:showCatName val="1"/>
              <c:showSerName val="0"/>
              <c:showPercent val="0"/>
              <c:showBubbleSize val="0"/>
              <c:separator>
</c:separator>
            </c:dLbl>
            <c:dLbl>
              <c:idx val="5"/>
              <c:layout>
                <c:manualLayout>
                  <c:x val="-6.4115777194517484E-2"/>
                  <c:y val="2.6651753758052992E-2"/>
                </c:manualLayout>
              </c:layout>
              <c:dLblPos val="bestFit"/>
              <c:showLegendKey val="0"/>
              <c:showVal val="1"/>
              <c:showCatName val="1"/>
              <c:showSerName val="0"/>
              <c:showPercent val="0"/>
              <c:showBubbleSize val="0"/>
              <c:separator>
</c:separator>
            </c:dLbl>
            <c:txPr>
              <a:bodyPr/>
              <a:lstStyle/>
              <a:p>
                <a:pPr>
                  <a:defRPr sz="1100"/>
                </a:pPr>
                <a:endParaRPr lang="en-US"/>
              </a:p>
            </c:txPr>
            <c:dLblPos val="bestFit"/>
            <c:showLegendKey val="0"/>
            <c:showVal val="1"/>
            <c:showCatName val="1"/>
            <c:showSerName val="0"/>
            <c:showPercent val="0"/>
            <c:showBubbleSize val="0"/>
            <c:separator>
</c:separator>
            <c:showLeaderLines val="1"/>
          </c:dLbls>
          <c:cat>
            <c:strRef>
              <c:f>Sheet1!$A$2:$A$7</c:f>
              <c:strCache>
                <c:ptCount val="6"/>
                <c:pt idx="0">
                  <c:v>Process savings</c:v>
                </c:pt>
                <c:pt idx="1">
                  <c:v>Revenue share</c:v>
                </c:pt>
                <c:pt idx="2">
                  <c:v>Control &amp; compliance</c:v>
                </c:pt>
                <c:pt idx="3">
                  <c:v>Data &amp; reporting capabilities</c:v>
                </c:pt>
                <c:pt idx="4">
                  <c:v>Working capital benefits</c:v>
                </c:pt>
                <c:pt idx="5">
                  <c:v>Rewards</c:v>
                </c:pt>
              </c:strCache>
            </c:strRef>
          </c:cat>
          <c:val>
            <c:numRef>
              <c:f>Sheet1!$B$2:$B$7</c:f>
              <c:numCache>
                <c:formatCode>0%</c:formatCode>
                <c:ptCount val="6"/>
                <c:pt idx="0">
                  <c:v>0.32681818181819411</c:v>
                </c:pt>
                <c:pt idx="1">
                  <c:v>0.22318181818181818</c:v>
                </c:pt>
                <c:pt idx="2">
                  <c:v>0.17068181818181816</c:v>
                </c:pt>
                <c:pt idx="3">
                  <c:v>0.14545454545454545</c:v>
                </c:pt>
                <c:pt idx="4">
                  <c:v>9.9772727272727194E-2</c:v>
                </c:pt>
                <c:pt idx="5">
                  <c:v>3.4090909090909088E-2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i="1"/>
            </a:pPr>
            <a:r>
              <a:rPr lang="en-US" sz="1800" i="1"/>
              <a:t>Key for Increasing Card Use</a:t>
            </a:r>
          </a:p>
        </c:rich>
      </c:tx>
      <c:layout>
        <c:manualLayout>
          <c:xMode val="edge"/>
          <c:yMode val="edge"/>
          <c:x val="0.15752192561295689"/>
          <c:y val="2.7777777777778447E-3"/>
        </c:manualLayout>
      </c:layout>
      <c:overlay val="0"/>
    </c:title>
    <c:autoTitleDeleted val="0"/>
    <c:plotArea>
      <c:layout>
        <c:manualLayout>
          <c:layoutTarget val="inner"/>
          <c:xMode val="edge"/>
          <c:yMode val="edge"/>
          <c:x val="0.25508103407805727"/>
          <c:y val="0.213572956158258"/>
          <c:w val="0.54504166399931764"/>
          <c:h val="0.6207418951103415"/>
        </c:manualLayout>
      </c:layout>
      <c:pieChart>
        <c:varyColors val="1"/>
        <c:ser>
          <c:idx val="0"/>
          <c:order val="0"/>
          <c:tx>
            <c:strRef>
              <c:f>Sheet1!$B$1</c:f>
              <c:strCache>
                <c:ptCount val="1"/>
                <c:pt idx="0">
                  <c:v>Reasons</c:v>
                </c:pt>
              </c:strCache>
            </c:strRef>
          </c:tx>
          <c:dLbls>
            <c:dLbl>
              <c:idx val="0"/>
              <c:layout/>
              <c:spPr/>
              <c:txPr>
                <a:bodyPr/>
                <a:lstStyle/>
                <a:p>
                  <a:pPr>
                    <a:defRPr sz="1100">
                      <a:solidFill>
                        <a:schemeClr val="bg1"/>
                      </a:solidFill>
                    </a:defRPr>
                  </a:pPr>
                  <a:endParaRPr lang="en-US"/>
                </a:p>
              </c:txPr>
              <c:showLegendKey val="0"/>
              <c:showVal val="1"/>
              <c:showCatName val="1"/>
              <c:showSerName val="0"/>
              <c:showPercent val="0"/>
              <c:showBubbleSize val="0"/>
            </c:dLbl>
            <c:dLbl>
              <c:idx val="1"/>
              <c:layout/>
              <c:spPr/>
              <c:txPr>
                <a:bodyPr/>
                <a:lstStyle/>
                <a:p>
                  <a:pPr>
                    <a:defRPr sz="1100">
                      <a:solidFill>
                        <a:schemeClr val="bg1"/>
                      </a:solidFill>
                    </a:defRPr>
                  </a:pPr>
                  <a:endParaRPr lang="en-US"/>
                </a:p>
              </c:txPr>
              <c:showLegendKey val="0"/>
              <c:showVal val="1"/>
              <c:showCatName val="1"/>
              <c:showSerName val="0"/>
              <c:showPercent val="0"/>
              <c:showBubbleSize val="0"/>
            </c:dLbl>
            <c:txPr>
              <a:bodyPr/>
              <a:lstStyle/>
              <a:p>
                <a:pPr>
                  <a:defRPr sz="1100"/>
                </a:pPr>
                <a:endParaRPr lang="en-US"/>
              </a:p>
            </c:txPr>
            <c:showLegendKey val="0"/>
            <c:showVal val="1"/>
            <c:showCatName val="1"/>
            <c:showSerName val="0"/>
            <c:showPercent val="0"/>
            <c:showBubbleSize val="0"/>
            <c:separator>
</c:separator>
            <c:showLeaderLines val="1"/>
          </c:dLbls>
          <c:cat>
            <c:strRef>
              <c:f>Sheet1!$A$2:$A$7</c:f>
              <c:strCache>
                <c:ptCount val="6"/>
                <c:pt idx="0">
                  <c:v>Improve control &amp; compliance</c:v>
                </c:pt>
                <c:pt idx="1">
                  <c:v>More rev share</c:v>
                </c:pt>
                <c:pt idx="2">
                  <c:v>Lower cost of acceptance</c:v>
                </c:pt>
                <c:pt idx="3">
                  <c:v>Improve online solution</c:v>
                </c:pt>
                <c:pt idx="4">
                  <c:v>Supplier enrollment</c:v>
                </c:pt>
                <c:pt idx="5">
                  <c:v>Rewards</c:v>
                </c:pt>
              </c:strCache>
            </c:strRef>
          </c:cat>
          <c:val>
            <c:numRef>
              <c:f>Sheet1!$B$2:$B$7</c:f>
              <c:numCache>
                <c:formatCode>0%</c:formatCode>
                <c:ptCount val="6"/>
                <c:pt idx="0">
                  <c:v>0.32000000000000306</c:v>
                </c:pt>
                <c:pt idx="1">
                  <c:v>0.23</c:v>
                </c:pt>
                <c:pt idx="2">
                  <c:v>0.17</c:v>
                </c:pt>
                <c:pt idx="3">
                  <c:v>0.14000000000000001</c:v>
                </c:pt>
                <c:pt idx="4">
                  <c:v>0.11</c:v>
                </c:pt>
                <c:pt idx="5">
                  <c:v>3.0000000000000002E-2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800" i="1"/>
            </a:pPr>
            <a:r>
              <a:rPr lang="en-US" sz="1800" i="1"/>
              <a:t>Selecting An Issuer</a:t>
            </a:r>
          </a:p>
        </c:rich>
      </c:tx>
      <c:layout>
        <c:manualLayout>
          <c:xMode val="edge"/>
          <c:yMode val="edge"/>
          <c:x val="0.32039455433925029"/>
          <c:y val="2.7777777777778447E-3"/>
        </c:manualLayout>
      </c:layout>
      <c:overlay val="0"/>
    </c:title>
    <c:autoTitleDeleted val="0"/>
    <c:plotArea>
      <c:layout>
        <c:manualLayout>
          <c:layoutTarget val="inner"/>
          <c:xMode val="edge"/>
          <c:yMode val="edge"/>
          <c:x val="0.30491512493865497"/>
          <c:y val="0.21430415816078546"/>
          <c:w val="0.54766233489105931"/>
          <c:h val="0.62372654807038064"/>
        </c:manualLayout>
      </c:layout>
      <c:pieChart>
        <c:varyColors val="1"/>
        <c:ser>
          <c:idx val="0"/>
          <c:order val="0"/>
          <c:tx>
            <c:strRef>
              <c:f>Sheet1!$B$1</c:f>
              <c:strCache>
                <c:ptCount val="1"/>
                <c:pt idx="0">
                  <c:v>Selecting</c:v>
                </c:pt>
              </c:strCache>
            </c:strRef>
          </c:tx>
          <c:dLbls>
            <c:dLbl>
              <c:idx val="0"/>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1"/>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2"/>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3"/>
              <c:layout/>
              <c:spPr/>
              <c:txPr>
                <a:bodyPr/>
                <a:lstStyle/>
                <a:p>
                  <a:pPr>
                    <a:defRPr sz="1100">
                      <a:solidFill>
                        <a:schemeClr val="bg1"/>
                      </a:solidFill>
                    </a:defRPr>
                  </a:pPr>
                  <a:endParaRPr lang="en-US"/>
                </a:p>
              </c:txPr>
              <c:dLblPos val="bestFit"/>
              <c:showLegendKey val="0"/>
              <c:showVal val="1"/>
              <c:showCatName val="1"/>
              <c:showSerName val="0"/>
              <c:showPercent val="0"/>
              <c:showBubbleSize val="0"/>
            </c:dLbl>
            <c:dLbl>
              <c:idx val="4"/>
              <c:layout/>
              <c:tx>
                <c:rich>
                  <a:bodyPr/>
                  <a:lstStyle/>
                  <a:p>
                    <a:r>
                      <a:rPr lang="en-US" sz="1100"/>
                      <a:t>A</a:t>
                    </a:r>
                    <a:r>
                      <a:rPr lang="en-US"/>
                      <a:t>bility to grow program
15%</a:t>
                    </a:r>
                  </a:p>
                </c:rich>
              </c:tx>
              <c:dLblPos val="bestFit"/>
              <c:showLegendKey val="0"/>
              <c:showVal val="1"/>
              <c:showCatName val="1"/>
              <c:showSerName val="0"/>
              <c:showPercent val="0"/>
              <c:showBubbleSize val="0"/>
              <c:separator>
</c:separator>
            </c:dLbl>
            <c:txPr>
              <a:bodyPr/>
              <a:lstStyle/>
              <a:p>
                <a:pPr>
                  <a:defRPr sz="1100"/>
                </a:pPr>
                <a:endParaRPr lang="en-US"/>
              </a:p>
            </c:txPr>
            <c:dLblPos val="bestFit"/>
            <c:showLegendKey val="0"/>
            <c:showVal val="1"/>
            <c:showCatName val="1"/>
            <c:showSerName val="0"/>
            <c:showPercent val="0"/>
            <c:showBubbleSize val="0"/>
            <c:separator>
</c:separator>
            <c:showLeaderLines val="1"/>
          </c:dLbls>
          <c:cat>
            <c:strRef>
              <c:f>Sheet1!$A$2:$A$7</c:f>
              <c:strCache>
                <c:ptCount val="6"/>
                <c:pt idx="0">
                  <c:v>Revenue share</c:v>
                </c:pt>
                <c:pt idx="1">
                  <c:v>Issuer credentials</c:v>
                </c:pt>
                <c:pt idx="2">
                  <c:v>Integration</c:v>
                </c:pt>
                <c:pt idx="3">
                  <c:v>Online solution</c:v>
                </c:pt>
                <c:pt idx="4">
                  <c:v>Ability to grow your program</c:v>
                </c:pt>
                <c:pt idx="5">
                  <c:v>Rewards</c:v>
                </c:pt>
              </c:strCache>
            </c:strRef>
          </c:cat>
          <c:val>
            <c:numRef>
              <c:f>Sheet1!$B$2:$B$7</c:f>
              <c:numCache>
                <c:formatCode>0%</c:formatCode>
                <c:ptCount val="6"/>
                <c:pt idx="0">
                  <c:v>0.24000000000000021</c:v>
                </c:pt>
                <c:pt idx="1">
                  <c:v>0.21000000000000021</c:v>
                </c:pt>
                <c:pt idx="2">
                  <c:v>0.18000000000000024</c:v>
                </c:pt>
                <c:pt idx="3">
                  <c:v>0.15000000000000024</c:v>
                </c:pt>
                <c:pt idx="4">
                  <c:v>0.15000000000000024</c:v>
                </c:pt>
                <c:pt idx="5">
                  <c:v>0.05</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 of travel on a travel card or CTA</a:t>
            </a:r>
            <a:endParaRPr lang="en-US" sz="1400" dirty="0"/>
          </a:p>
        </c:rich>
      </c:tx>
      <c:layout>
        <c:manualLayout>
          <c:xMode val="edge"/>
          <c:yMode val="edge"/>
          <c:x val="2.174028788053629E-3"/>
          <c:y val="0"/>
        </c:manualLayout>
      </c:layout>
      <c:overlay val="1"/>
    </c:title>
    <c:autoTitleDeleted val="0"/>
    <c:plotArea>
      <c:layout>
        <c:manualLayout>
          <c:layoutTarget val="inner"/>
          <c:xMode val="edge"/>
          <c:yMode val="edge"/>
          <c:x val="0.11315797244094489"/>
          <c:y val="0.15308587598425197"/>
          <c:w val="0.84852700153873262"/>
          <c:h val="0.57237770669291343"/>
        </c:manualLayout>
      </c:layout>
      <c:barChart>
        <c:barDir val="col"/>
        <c:grouping val="clustered"/>
        <c:varyColors val="0"/>
        <c:ser>
          <c:idx val="0"/>
          <c:order val="0"/>
          <c:tx>
            <c:strRef>
              <c:f>Sheet1!$B$1</c:f>
              <c:strCache>
                <c:ptCount val="1"/>
                <c:pt idx="0">
                  <c:v>&lt;70%</c:v>
                </c:pt>
              </c:strCache>
            </c:strRef>
          </c:tx>
          <c:spPr>
            <a:solidFill>
              <a:srgbClr val="0070C0"/>
            </a:solidFill>
          </c:spPr>
          <c:invertIfNegative val="0"/>
          <c:cat>
            <c:strRef>
              <c:f>Sheet1!$A$2:$A$5</c:f>
              <c:strCache>
                <c:ptCount val="4"/>
                <c:pt idx="0">
                  <c:v>0-19%</c:v>
                </c:pt>
                <c:pt idx="1">
                  <c:v>20-39%</c:v>
                </c:pt>
                <c:pt idx="2">
                  <c:v>40-59%</c:v>
                </c:pt>
                <c:pt idx="3">
                  <c:v>60+</c:v>
                </c:pt>
              </c:strCache>
            </c:strRef>
          </c:cat>
          <c:val>
            <c:numRef>
              <c:f>Sheet1!$B$2:$B$5</c:f>
              <c:numCache>
                <c:formatCode>0%</c:formatCode>
                <c:ptCount val="4"/>
                <c:pt idx="0">
                  <c:v>0.72222222222222221</c:v>
                </c:pt>
                <c:pt idx="1">
                  <c:v>0.22222222222222221</c:v>
                </c:pt>
                <c:pt idx="2">
                  <c:v>5.5555555555555539E-2</c:v>
                </c:pt>
                <c:pt idx="3">
                  <c:v>0</c:v>
                </c:pt>
              </c:numCache>
            </c:numRef>
          </c:val>
        </c:ser>
        <c:ser>
          <c:idx val="1"/>
          <c:order val="1"/>
          <c:tx>
            <c:strRef>
              <c:f>Sheet1!$C$1</c:f>
              <c:strCache>
                <c:ptCount val="1"/>
                <c:pt idx="0">
                  <c:v>&gt;=70%</c:v>
                </c:pt>
              </c:strCache>
            </c:strRef>
          </c:tx>
          <c:spPr>
            <a:solidFill>
              <a:srgbClr val="C00000"/>
            </a:solidFill>
          </c:spPr>
          <c:invertIfNegative val="0"/>
          <c:cat>
            <c:strRef>
              <c:f>Sheet1!$A$2:$A$5</c:f>
              <c:strCache>
                <c:ptCount val="4"/>
                <c:pt idx="0">
                  <c:v>0-19%</c:v>
                </c:pt>
                <c:pt idx="1">
                  <c:v>20-39%</c:v>
                </c:pt>
                <c:pt idx="2">
                  <c:v>40-59%</c:v>
                </c:pt>
                <c:pt idx="3">
                  <c:v>60+</c:v>
                </c:pt>
              </c:strCache>
            </c:strRef>
          </c:cat>
          <c:val>
            <c:numRef>
              <c:f>Sheet1!$C$2:$C$5</c:f>
              <c:numCache>
                <c:formatCode>0%</c:formatCode>
                <c:ptCount val="4"/>
                <c:pt idx="0">
                  <c:v>0.53846153846153844</c:v>
                </c:pt>
                <c:pt idx="1">
                  <c:v>0.3461538461538462</c:v>
                </c:pt>
                <c:pt idx="2">
                  <c:v>7.6923076923076927E-2</c:v>
                </c:pt>
                <c:pt idx="3">
                  <c:v>3.8461538461538464E-2</c:v>
                </c:pt>
              </c:numCache>
            </c:numRef>
          </c:val>
        </c:ser>
        <c:dLbls>
          <c:showLegendKey val="0"/>
          <c:showVal val="0"/>
          <c:showCatName val="0"/>
          <c:showSerName val="0"/>
          <c:showPercent val="0"/>
          <c:showBubbleSize val="0"/>
        </c:dLbls>
        <c:gapWidth val="150"/>
        <c:axId val="187645312"/>
        <c:axId val="187663872"/>
      </c:barChart>
      <c:catAx>
        <c:axId val="187645312"/>
        <c:scaling>
          <c:orientation val="minMax"/>
        </c:scaling>
        <c:delete val="0"/>
        <c:axPos val="b"/>
        <c:title>
          <c:tx>
            <c:rich>
              <a:bodyPr/>
              <a:lstStyle/>
              <a:p>
                <a:pPr>
                  <a:defRPr sz="1600"/>
                </a:pPr>
                <a:r>
                  <a:rPr lang="en-US" sz="1600" dirty="0" smtClean="0"/>
                  <a:t>Data &amp; Reporting Capabilities</a:t>
                </a:r>
                <a:endParaRPr lang="en-US" sz="1600" baseline="0" dirty="0" smtClean="0"/>
              </a:p>
              <a:p>
                <a:pPr>
                  <a:defRPr sz="1600"/>
                </a:pPr>
                <a:r>
                  <a:rPr lang="en-US" sz="1600" baseline="0" dirty="0" smtClean="0"/>
                  <a:t>Factor Weighting for Card Usage</a:t>
                </a:r>
                <a:endParaRPr lang="en-US" sz="1600" dirty="0"/>
              </a:p>
            </c:rich>
          </c:tx>
          <c:layout>
            <c:manualLayout>
              <c:xMode val="edge"/>
              <c:yMode val="edge"/>
              <c:x val="0.22153676178122919"/>
              <c:y val="0.86578124999999995"/>
            </c:manualLayout>
          </c:layout>
          <c:overlay val="0"/>
        </c:title>
        <c:majorTickMark val="out"/>
        <c:minorTickMark val="none"/>
        <c:tickLblPos val="nextTo"/>
        <c:crossAx val="187663872"/>
        <c:crosses val="autoZero"/>
        <c:auto val="1"/>
        <c:lblAlgn val="ctr"/>
        <c:lblOffset val="100"/>
        <c:noMultiLvlLbl val="0"/>
      </c:catAx>
      <c:valAx>
        <c:axId val="187663872"/>
        <c:scaling>
          <c:orientation val="minMax"/>
          <c:max val="0.8"/>
          <c:min val="0"/>
        </c:scaling>
        <c:delete val="0"/>
        <c:axPos val="l"/>
        <c:majorGridlines/>
        <c:numFmt formatCode="0%" sourceLinked="1"/>
        <c:majorTickMark val="out"/>
        <c:minorTickMark val="none"/>
        <c:tickLblPos val="nextTo"/>
        <c:crossAx val="187645312"/>
        <c:crosses val="autoZero"/>
        <c:crossBetween val="between"/>
      </c:valAx>
    </c:plotArea>
    <c:legend>
      <c:legendPos val="r"/>
      <c:layout>
        <c:manualLayout>
          <c:xMode val="edge"/>
          <c:yMode val="edge"/>
          <c:x val="0.64868475353900057"/>
          <c:y val="7.6500984251968193E-4"/>
          <c:w val="0.3513152464609996"/>
          <c:h val="7.0344980314960642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 of travel on a travel card or CTA</a:t>
            </a:r>
            <a:endParaRPr lang="en-US" sz="1400" dirty="0"/>
          </a:p>
        </c:rich>
      </c:tx>
      <c:layout>
        <c:manualLayout>
          <c:xMode val="edge"/>
          <c:yMode val="edge"/>
          <c:x val="2.174028788053629E-3"/>
          <c:y val="0"/>
        </c:manualLayout>
      </c:layout>
      <c:overlay val="1"/>
    </c:title>
    <c:autoTitleDeleted val="0"/>
    <c:plotArea>
      <c:layout>
        <c:manualLayout>
          <c:layoutTarget val="inner"/>
          <c:xMode val="edge"/>
          <c:yMode val="edge"/>
          <c:x val="0.11315797244094489"/>
          <c:y val="0.15308587598425197"/>
          <c:w val="0.84852700153873262"/>
          <c:h val="0.57237770669291343"/>
        </c:manualLayout>
      </c:layout>
      <c:barChart>
        <c:barDir val="col"/>
        <c:grouping val="clustered"/>
        <c:varyColors val="0"/>
        <c:ser>
          <c:idx val="0"/>
          <c:order val="0"/>
          <c:tx>
            <c:strRef>
              <c:f>'Sheet1'!$B$1</c:f>
              <c:strCache>
                <c:ptCount val="1"/>
                <c:pt idx="0">
                  <c:v>&lt;70%</c:v>
                </c:pt>
              </c:strCache>
            </c:strRef>
          </c:tx>
          <c:spPr>
            <a:solidFill>
              <a:srgbClr val="0070C0"/>
            </a:solidFill>
          </c:spPr>
          <c:invertIfNegative val="0"/>
          <c:cat>
            <c:strRef>
              <c:f>'Sheet1'!$A$2:$A$5</c:f>
              <c:strCache>
                <c:ptCount val="4"/>
                <c:pt idx="0">
                  <c:v>0-19%</c:v>
                </c:pt>
                <c:pt idx="1">
                  <c:v>20-39%</c:v>
                </c:pt>
                <c:pt idx="2">
                  <c:v>40-59%</c:v>
                </c:pt>
                <c:pt idx="3">
                  <c:v>60+</c:v>
                </c:pt>
              </c:strCache>
            </c:strRef>
          </c:cat>
          <c:val>
            <c:numRef>
              <c:f>'Sheet1'!$B$2:$B$5</c:f>
              <c:numCache>
                <c:formatCode>0%</c:formatCode>
                <c:ptCount val="4"/>
                <c:pt idx="0">
                  <c:v>0.27777777777777801</c:v>
                </c:pt>
                <c:pt idx="1">
                  <c:v>0.44444444444444442</c:v>
                </c:pt>
                <c:pt idx="2">
                  <c:v>0.16666666666666666</c:v>
                </c:pt>
                <c:pt idx="3">
                  <c:v>0.1111111111111111</c:v>
                </c:pt>
              </c:numCache>
            </c:numRef>
          </c:val>
        </c:ser>
        <c:ser>
          <c:idx val="1"/>
          <c:order val="1"/>
          <c:tx>
            <c:strRef>
              <c:f>'Sheet1'!$C$1</c:f>
              <c:strCache>
                <c:ptCount val="1"/>
                <c:pt idx="0">
                  <c:v>&gt;=70%</c:v>
                </c:pt>
              </c:strCache>
            </c:strRef>
          </c:tx>
          <c:spPr>
            <a:solidFill>
              <a:srgbClr val="C00000"/>
            </a:solidFill>
          </c:spPr>
          <c:invertIfNegative val="0"/>
          <c:cat>
            <c:strRef>
              <c:f>'Sheet1'!$A$2:$A$5</c:f>
              <c:strCache>
                <c:ptCount val="4"/>
                <c:pt idx="0">
                  <c:v>0-19%</c:v>
                </c:pt>
                <c:pt idx="1">
                  <c:v>20-39%</c:v>
                </c:pt>
                <c:pt idx="2">
                  <c:v>40-59%</c:v>
                </c:pt>
                <c:pt idx="3">
                  <c:v>60+</c:v>
                </c:pt>
              </c:strCache>
            </c:strRef>
          </c:cat>
          <c:val>
            <c:numRef>
              <c:f>'Sheet1'!$C$2:$C$5</c:f>
              <c:numCache>
                <c:formatCode>0%</c:formatCode>
                <c:ptCount val="4"/>
                <c:pt idx="0">
                  <c:v>0.34615384615384631</c:v>
                </c:pt>
                <c:pt idx="1">
                  <c:v>0.1923076923076924</c:v>
                </c:pt>
                <c:pt idx="2">
                  <c:v>0.34615384615384631</c:v>
                </c:pt>
                <c:pt idx="3">
                  <c:v>0.11538461538461539</c:v>
                </c:pt>
              </c:numCache>
            </c:numRef>
          </c:val>
        </c:ser>
        <c:dLbls>
          <c:showLegendKey val="0"/>
          <c:showVal val="0"/>
          <c:showCatName val="0"/>
          <c:showSerName val="0"/>
          <c:showPercent val="0"/>
          <c:showBubbleSize val="0"/>
        </c:dLbls>
        <c:gapWidth val="150"/>
        <c:axId val="221399296"/>
        <c:axId val="221405568"/>
      </c:barChart>
      <c:catAx>
        <c:axId val="221399296"/>
        <c:scaling>
          <c:orientation val="minMax"/>
        </c:scaling>
        <c:delete val="0"/>
        <c:axPos val="b"/>
        <c:title>
          <c:tx>
            <c:rich>
              <a:bodyPr/>
              <a:lstStyle/>
              <a:p>
                <a:pPr>
                  <a:defRPr sz="1600"/>
                </a:pPr>
                <a:r>
                  <a:rPr lang="en-US" sz="1600" dirty="0" smtClean="0"/>
                  <a:t>Improving</a:t>
                </a:r>
                <a:r>
                  <a:rPr lang="en-US" sz="1600" baseline="0" dirty="0" smtClean="0"/>
                  <a:t> Control / Compliance</a:t>
                </a:r>
              </a:p>
              <a:p>
                <a:pPr>
                  <a:defRPr sz="1600"/>
                </a:pPr>
                <a:r>
                  <a:rPr lang="en-US" sz="1600" baseline="0" dirty="0" smtClean="0"/>
                  <a:t>Factor Weighting for Growth</a:t>
                </a:r>
                <a:endParaRPr lang="en-US" sz="1600" dirty="0"/>
              </a:p>
            </c:rich>
          </c:tx>
          <c:layout>
            <c:manualLayout>
              <c:xMode val="edge"/>
              <c:yMode val="edge"/>
              <c:x val="0.22153676178122925"/>
              <c:y val="0.86578124999999995"/>
            </c:manualLayout>
          </c:layout>
          <c:overlay val="0"/>
        </c:title>
        <c:majorTickMark val="out"/>
        <c:minorTickMark val="none"/>
        <c:tickLblPos val="nextTo"/>
        <c:crossAx val="221405568"/>
        <c:crosses val="autoZero"/>
        <c:auto val="1"/>
        <c:lblAlgn val="ctr"/>
        <c:lblOffset val="100"/>
        <c:noMultiLvlLbl val="0"/>
      </c:catAx>
      <c:valAx>
        <c:axId val="221405568"/>
        <c:scaling>
          <c:orientation val="minMax"/>
          <c:max val="0.8"/>
          <c:min val="0"/>
        </c:scaling>
        <c:delete val="0"/>
        <c:axPos val="l"/>
        <c:majorGridlines/>
        <c:numFmt formatCode="0%" sourceLinked="1"/>
        <c:majorTickMark val="out"/>
        <c:minorTickMark val="none"/>
        <c:tickLblPos val="nextTo"/>
        <c:crossAx val="221399296"/>
        <c:crosses val="autoZero"/>
        <c:crossBetween val="between"/>
      </c:valAx>
    </c:plotArea>
    <c:legend>
      <c:legendPos val="r"/>
      <c:layout>
        <c:manualLayout>
          <c:xMode val="edge"/>
          <c:yMode val="edge"/>
          <c:x val="0.64868475353900112"/>
          <c:y val="7.6500984251968226E-4"/>
          <c:w val="0.3513152464609996"/>
          <c:h val="7.034498031496067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i="1"/>
            </a:pPr>
            <a:r>
              <a:rPr lang="en-US" dirty="0" smtClean="0"/>
              <a:t>Are travelers currently</a:t>
            </a:r>
            <a:r>
              <a:rPr lang="en-US" baseline="0" dirty="0" smtClean="0"/>
              <a:t> using mobile for payment?</a:t>
            </a:r>
            <a:endParaRPr lang="en-US" dirty="0"/>
          </a:p>
        </c:rich>
      </c:tx>
      <c:layout>
        <c:manualLayout>
          <c:xMode val="edge"/>
          <c:yMode val="edge"/>
          <c:x val="1.2807982934340898E-3"/>
          <c:y val="0"/>
        </c:manualLayout>
      </c:layout>
      <c:overlay val="0"/>
    </c:title>
    <c:autoTitleDeleted val="0"/>
    <c:plotArea>
      <c:layout>
        <c:manualLayout>
          <c:layoutTarget val="inner"/>
          <c:xMode val="edge"/>
          <c:yMode val="edge"/>
          <c:x val="0.10652670898392282"/>
          <c:y val="0.24931905230396373"/>
          <c:w val="0.56739880769973894"/>
          <c:h val="0.70710475023667663"/>
        </c:manualLayout>
      </c:layout>
      <c:pieChart>
        <c:varyColors val="1"/>
        <c:ser>
          <c:idx val="0"/>
          <c:order val="0"/>
          <c:tx>
            <c:strRef>
              <c:f>Sheet1!$B$1</c:f>
              <c:strCache>
                <c:ptCount val="1"/>
                <c:pt idx="0">
                  <c:v>Column1</c:v>
                </c:pt>
              </c:strCache>
            </c:strRef>
          </c:tx>
          <c:spPr>
            <a:ln>
              <a:solidFill>
                <a:schemeClr val="tx1"/>
              </a:solidFill>
            </a:ln>
          </c:spPr>
          <c:dPt>
            <c:idx val="0"/>
            <c:bubble3D val="0"/>
            <c:spPr>
              <a:solidFill>
                <a:srgbClr val="002060"/>
              </a:solidFill>
              <a:ln>
                <a:solidFill>
                  <a:schemeClr val="tx1"/>
                </a:solidFill>
              </a:ln>
            </c:spPr>
          </c:dPt>
          <c:dPt>
            <c:idx val="1"/>
            <c:bubble3D val="0"/>
            <c:spPr>
              <a:solidFill>
                <a:srgbClr val="0070C0"/>
              </a:solidFill>
              <a:ln>
                <a:solidFill>
                  <a:schemeClr val="tx1"/>
                </a:solidFill>
              </a:ln>
            </c:spPr>
          </c:dPt>
          <c:dPt>
            <c:idx val="2"/>
            <c:bubble3D val="0"/>
            <c:spPr>
              <a:solidFill>
                <a:srgbClr val="00B0F0"/>
              </a:solidFill>
              <a:ln>
                <a:solidFill>
                  <a:schemeClr val="tx1"/>
                </a:solidFill>
              </a:ln>
            </c:spPr>
          </c:dPt>
          <c:dPt>
            <c:idx val="3"/>
            <c:bubble3D val="0"/>
            <c:spPr>
              <a:solidFill>
                <a:srgbClr val="CCCCFF"/>
              </a:solidFill>
              <a:ln>
                <a:solidFill>
                  <a:schemeClr val="tx1"/>
                </a:solidFill>
              </a:ln>
            </c:spPr>
          </c:dPt>
          <c:dPt>
            <c:idx val="4"/>
            <c:bubble3D val="0"/>
            <c:spPr>
              <a:noFill/>
              <a:ln>
                <a:solidFill>
                  <a:schemeClr val="tx1"/>
                </a:solidFill>
                <a:prstDash val="sysDot"/>
              </a:ln>
            </c:spPr>
          </c:dPt>
          <c:dLbls>
            <c:dLbl>
              <c:idx val="1"/>
              <c:layout/>
              <c:spPr/>
              <c:txPr>
                <a:bodyPr/>
                <a:lstStyle/>
                <a:p>
                  <a:pPr>
                    <a:defRPr sz="1100" b="1">
                      <a:solidFill>
                        <a:schemeClr val="bg1"/>
                      </a:solidFill>
                    </a:defRPr>
                  </a:pPr>
                  <a:endParaRPr lang="en-US"/>
                </a:p>
              </c:txPr>
              <c:showLegendKey val="0"/>
              <c:showVal val="1"/>
              <c:showCatName val="1"/>
              <c:showSerName val="0"/>
              <c:showPercent val="0"/>
              <c:showBubbleSize val="0"/>
            </c:dLbl>
            <c:dLbl>
              <c:idx val="2"/>
              <c:layout/>
              <c:spPr/>
              <c:txPr>
                <a:bodyPr/>
                <a:lstStyle/>
                <a:p>
                  <a:pPr>
                    <a:defRPr sz="1100" b="1">
                      <a:solidFill>
                        <a:schemeClr val="bg1"/>
                      </a:solidFill>
                    </a:defRPr>
                  </a:pPr>
                  <a:endParaRPr lang="en-US"/>
                </a:p>
              </c:txPr>
              <c:showLegendKey val="0"/>
              <c:showVal val="1"/>
              <c:showCatName val="1"/>
              <c:showSerName val="0"/>
              <c:showPercent val="0"/>
              <c:showBubbleSize val="0"/>
            </c:dLbl>
            <c:txPr>
              <a:bodyPr/>
              <a:lstStyle/>
              <a:p>
                <a:pPr>
                  <a:defRPr sz="1100" b="1">
                    <a:solidFill>
                      <a:schemeClr val="tx1"/>
                    </a:solidFill>
                  </a:defRPr>
                </a:pPr>
                <a:endParaRPr lang="en-US"/>
              </a:p>
            </c:txPr>
            <c:showLegendKey val="0"/>
            <c:showVal val="1"/>
            <c:showCatName val="1"/>
            <c:showSerName val="0"/>
            <c:showPercent val="0"/>
            <c:showBubbleSize val="0"/>
            <c:separator>
</c:separator>
            <c:showLeaderLines val="1"/>
          </c:dLbls>
          <c:cat>
            <c:strRef>
              <c:f>Sheet1!$A$2:$A$6</c:f>
              <c:strCache>
                <c:ptCount val="5"/>
                <c:pt idx="0">
                  <c:v>Yes, majority of travelers</c:v>
                </c:pt>
                <c:pt idx="1">
                  <c:v>Yes, some travelers</c:v>
                </c:pt>
                <c:pt idx="2">
                  <c:v>Yes, a few travelers</c:v>
                </c:pt>
                <c:pt idx="3">
                  <c:v>No</c:v>
                </c:pt>
                <c:pt idx="4">
                  <c:v>Don't know</c:v>
                </c:pt>
              </c:strCache>
            </c:strRef>
          </c:cat>
          <c:val>
            <c:numRef>
              <c:f>Sheet1!$B$2:$B$6</c:f>
              <c:numCache>
                <c:formatCode>0%</c:formatCode>
                <c:ptCount val="5"/>
                <c:pt idx="0">
                  <c:v>1.0000000000000031E-2</c:v>
                </c:pt>
                <c:pt idx="1">
                  <c:v>0.1</c:v>
                </c:pt>
                <c:pt idx="2">
                  <c:v>0.11000000000000013</c:v>
                </c:pt>
                <c:pt idx="3">
                  <c:v>0.71000000000000063</c:v>
                </c:pt>
                <c:pt idx="4">
                  <c:v>7.0000000000000034E-2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i="1"/>
            </a:pPr>
            <a:r>
              <a:rPr lang="en-US" dirty="0" smtClean="0"/>
              <a:t>Services for which mobile used to pay</a:t>
            </a:r>
          </a:p>
          <a:p>
            <a:pPr>
              <a:defRPr sz="1400" i="1"/>
            </a:pPr>
            <a:r>
              <a:rPr lang="en-US" dirty="0" smtClean="0">
                <a:solidFill>
                  <a:schemeClr val="bg1">
                    <a:lumMod val="50000"/>
                  </a:schemeClr>
                </a:solidFill>
              </a:rPr>
              <a:t>(for 22% of travelers paying</a:t>
            </a:r>
            <a:r>
              <a:rPr lang="en-US" baseline="0" dirty="0" smtClean="0">
                <a:solidFill>
                  <a:schemeClr val="bg1">
                    <a:lumMod val="50000"/>
                  </a:schemeClr>
                </a:solidFill>
              </a:rPr>
              <a:t> via mobile)</a:t>
            </a:r>
            <a:endParaRPr lang="en-US" dirty="0">
              <a:solidFill>
                <a:schemeClr val="bg1">
                  <a:lumMod val="50000"/>
                </a:schemeClr>
              </a:solidFill>
            </a:endParaRPr>
          </a:p>
        </c:rich>
      </c:tx>
      <c:layout>
        <c:manualLayout>
          <c:xMode val="edge"/>
          <c:yMode val="edge"/>
          <c:x val="0.12726416664731074"/>
          <c:y val="0"/>
        </c:manualLayout>
      </c:layout>
      <c:overlay val="0"/>
    </c:title>
    <c:autoTitleDeleted val="0"/>
    <c:plotArea>
      <c:layout>
        <c:manualLayout>
          <c:layoutTarget val="inner"/>
          <c:xMode val="edge"/>
          <c:yMode val="edge"/>
          <c:x val="0.1065267089839229"/>
          <c:y val="0.13615983862684314"/>
          <c:w val="0.98623136018394708"/>
          <c:h val="0.67003421754440773"/>
        </c:manualLayout>
      </c:layout>
      <c:barChart>
        <c:barDir val="col"/>
        <c:grouping val="clustered"/>
        <c:varyColors val="0"/>
        <c:ser>
          <c:idx val="0"/>
          <c:order val="0"/>
          <c:tx>
            <c:strRef>
              <c:f>Sheet1!$B$1</c:f>
              <c:strCache>
                <c:ptCount val="1"/>
                <c:pt idx="0">
                  <c:v>Column1</c:v>
                </c:pt>
              </c:strCache>
            </c:strRef>
          </c:tx>
          <c:spPr>
            <a:solidFill>
              <a:srgbClr val="0070C0"/>
            </a:solidFill>
            <a:ln>
              <a:solidFill>
                <a:schemeClr val="tx1"/>
              </a:solidFill>
            </a:ln>
          </c:spPr>
          <c:invertIfNegative val="0"/>
          <c:dPt>
            <c:idx val="4"/>
            <c:invertIfNegative val="0"/>
            <c:bubble3D val="0"/>
            <c:spPr>
              <a:solidFill>
                <a:srgbClr val="0070C0"/>
              </a:solidFill>
              <a:ln>
                <a:solidFill>
                  <a:schemeClr val="tx1"/>
                </a:solidFill>
                <a:prstDash val="sysDot"/>
              </a:ln>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Restaurant</c:v>
                </c:pt>
                <c:pt idx="1">
                  <c:v>Ground transportation</c:v>
                </c:pt>
                <c:pt idx="2">
                  <c:v>Airline</c:v>
                </c:pt>
                <c:pt idx="3">
                  <c:v>Rail ticket</c:v>
                </c:pt>
                <c:pt idx="4">
                  <c:v>Hotel bill</c:v>
                </c:pt>
              </c:strCache>
            </c:strRef>
          </c:cat>
          <c:val>
            <c:numRef>
              <c:f>Sheet1!$B$2:$B$6</c:f>
              <c:numCache>
                <c:formatCode>0%</c:formatCode>
                <c:ptCount val="5"/>
                <c:pt idx="0">
                  <c:v>0.41000000000000031</c:v>
                </c:pt>
                <c:pt idx="1">
                  <c:v>0.33000000000000596</c:v>
                </c:pt>
                <c:pt idx="2">
                  <c:v>0.25</c:v>
                </c:pt>
                <c:pt idx="3">
                  <c:v>0.17</c:v>
                </c:pt>
                <c:pt idx="4">
                  <c:v>8.0000000000000043E-2</c:v>
                </c:pt>
              </c:numCache>
            </c:numRef>
          </c:val>
        </c:ser>
        <c:dLbls>
          <c:showLegendKey val="0"/>
          <c:showVal val="0"/>
          <c:showCatName val="0"/>
          <c:showSerName val="0"/>
          <c:showPercent val="0"/>
          <c:showBubbleSize val="0"/>
        </c:dLbls>
        <c:gapWidth val="100"/>
        <c:axId val="221293184"/>
        <c:axId val="221311360"/>
      </c:barChart>
      <c:catAx>
        <c:axId val="221293184"/>
        <c:scaling>
          <c:orientation val="minMax"/>
        </c:scaling>
        <c:delete val="0"/>
        <c:axPos val="b"/>
        <c:majorTickMark val="out"/>
        <c:minorTickMark val="none"/>
        <c:tickLblPos val="nextTo"/>
        <c:txPr>
          <a:bodyPr/>
          <a:lstStyle/>
          <a:p>
            <a:pPr>
              <a:defRPr sz="1200"/>
            </a:pPr>
            <a:endParaRPr lang="en-US"/>
          </a:p>
        </c:txPr>
        <c:crossAx val="221311360"/>
        <c:crosses val="autoZero"/>
        <c:auto val="1"/>
        <c:lblAlgn val="ctr"/>
        <c:lblOffset val="100"/>
        <c:noMultiLvlLbl val="0"/>
      </c:catAx>
      <c:valAx>
        <c:axId val="221311360"/>
        <c:scaling>
          <c:orientation val="minMax"/>
        </c:scaling>
        <c:delete val="1"/>
        <c:axPos val="l"/>
        <c:numFmt formatCode="0%" sourceLinked="1"/>
        <c:majorTickMark val="out"/>
        <c:minorTickMark val="none"/>
        <c:tickLblPos val="none"/>
        <c:crossAx val="221293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1">
                <a:solidFill>
                  <a:schemeClr val="bg1">
                    <a:lumMod val="50000"/>
                  </a:schemeClr>
                </a:solidFill>
              </a:defRPr>
            </a:pPr>
            <a:r>
              <a:rPr lang="en-US" sz="1600" b="1" i="1" dirty="0" smtClean="0">
                <a:solidFill>
                  <a:schemeClr val="bg1">
                    <a:lumMod val="50000"/>
                  </a:schemeClr>
                </a:solidFill>
              </a:rPr>
              <a:t>Utility of Mobile Expense Mgmt Apps</a:t>
            </a:r>
            <a:endParaRPr lang="en-US" sz="1600" b="1" i="1" dirty="0">
              <a:solidFill>
                <a:schemeClr val="bg1">
                  <a:lumMod val="50000"/>
                </a:schemeClr>
              </a:solidFill>
            </a:endParaRPr>
          </a:p>
        </c:rich>
      </c:tx>
      <c:layout>
        <c:manualLayout>
          <c:xMode val="edge"/>
          <c:yMode val="edge"/>
          <c:x val="0.12443529599785216"/>
          <c:y val="8.0513660240581048E-4"/>
        </c:manualLayout>
      </c:layout>
      <c:overlay val="0"/>
    </c:title>
    <c:autoTitleDeleted val="0"/>
    <c:plotArea>
      <c:layout>
        <c:manualLayout>
          <c:layoutTarget val="inner"/>
          <c:xMode val="edge"/>
          <c:yMode val="edge"/>
          <c:x val="0.51527373678038868"/>
          <c:y val="0.12493443838694022"/>
          <c:w val="0.48472626321962375"/>
          <c:h val="0.8566120957890877"/>
        </c:manualLayout>
      </c:layout>
      <c:barChart>
        <c:barDir val="bar"/>
        <c:grouping val="clustered"/>
        <c:varyColors val="0"/>
        <c:ser>
          <c:idx val="0"/>
          <c:order val="0"/>
          <c:tx>
            <c:strRef>
              <c:f>Sheet1!$B$1</c:f>
              <c:strCache>
                <c:ptCount val="1"/>
                <c:pt idx="0">
                  <c:v>Using Mobile Expense Management</c:v>
                </c:pt>
              </c:strCache>
            </c:strRef>
          </c:tx>
          <c:spPr>
            <a:solidFill>
              <a:srgbClr val="00B0F0"/>
            </a:solidFill>
            <a:effectLst>
              <a:outerShdw blurRad="50800" dist="50800" dir="5400000" algn="ctr" rotWithShape="0">
                <a:srgbClr val="000000">
                  <a:alpha val="74000"/>
                </a:srgbClr>
              </a:outerShdw>
            </a:effectLst>
          </c:spPr>
          <c:invertIfNegative val="0"/>
          <c:dLbls>
            <c:txPr>
              <a:bodyPr/>
              <a:lstStyle/>
              <a:p>
                <a:pPr>
                  <a:defRPr sz="1400" b="1">
                    <a:solidFill>
                      <a:srgbClr val="FFFFFF"/>
                    </a:solidFill>
                  </a:defRPr>
                </a:pPr>
                <a:endParaRPr lang="en-US"/>
              </a:p>
            </c:txPr>
            <c:dLblPos val="ctr"/>
            <c:showLegendKey val="0"/>
            <c:showVal val="1"/>
            <c:showCatName val="0"/>
            <c:showSerName val="0"/>
            <c:showPercent val="0"/>
            <c:showBubbleSize val="0"/>
            <c:showLeaderLines val="0"/>
          </c:dLbls>
          <c:cat>
            <c:strRef>
              <c:f>Sheet1!$A$2:$A$7</c:f>
              <c:strCache>
                <c:ptCount val="6"/>
                <c:pt idx="0">
                  <c:v>Review / approve expense reports</c:v>
                </c:pt>
                <c:pt idx="1">
                  <c:v>Enter new expenses</c:v>
                </c:pt>
                <c:pt idx="2">
                  <c:v>Submit expenses</c:v>
                </c:pt>
                <c:pt idx="3">
                  <c:v>Import data from corp card</c:v>
                </c:pt>
                <c:pt idx="4">
                  <c:v>Expense type categorization</c:v>
                </c:pt>
                <c:pt idx="5">
                  <c:v>View itineraries</c:v>
                </c:pt>
              </c:strCache>
            </c:strRef>
          </c:cat>
          <c:val>
            <c:numRef>
              <c:f>Sheet1!$B$2:$B$7</c:f>
              <c:numCache>
                <c:formatCode>0%</c:formatCode>
                <c:ptCount val="6"/>
                <c:pt idx="0">
                  <c:v>0.81</c:v>
                </c:pt>
                <c:pt idx="1">
                  <c:v>0.81</c:v>
                </c:pt>
                <c:pt idx="2">
                  <c:v>0.69000000000000061</c:v>
                </c:pt>
                <c:pt idx="3">
                  <c:v>0.63000000000000855</c:v>
                </c:pt>
                <c:pt idx="4">
                  <c:v>0.63000000000000855</c:v>
                </c:pt>
                <c:pt idx="5">
                  <c:v>0.56000000000000005</c:v>
                </c:pt>
              </c:numCache>
            </c:numRef>
          </c:val>
        </c:ser>
        <c:dLbls>
          <c:showLegendKey val="0"/>
          <c:showVal val="1"/>
          <c:showCatName val="0"/>
          <c:showSerName val="0"/>
          <c:showPercent val="0"/>
          <c:showBubbleSize val="0"/>
        </c:dLbls>
        <c:gapWidth val="50"/>
        <c:axId val="221790208"/>
        <c:axId val="221791744"/>
      </c:barChart>
      <c:catAx>
        <c:axId val="221790208"/>
        <c:scaling>
          <c:orientation val="maxMin"/>
        </c:scaling>
        <c:delete val="0"/>
        <c:axPos val="l"/>
        <c:majorTickMark val="out"/>
        <c:minorTickMark val="none"/>
        <c:tickLblPos val="nextTo"/>
        <c:txPr>
          <a:bodyPr/>
          <a:lstStyle/>
          <a:p>
            <a:pPr>
              <a:defRPr sz="1400">
                <a:solidFill>
                  <a:schemeClr val="tx1"/>
                </a:solidFill>
                <a:latin typeface="Calibri" pitchFamily="34" charset="0"/>
                <a:cs typeface="Calibri" pitchFamily="34" charset="0"/>
              </a:defRPr>
            </a:pPr>
            <a:endParaRPr lang="en-US"/>
          </a:p>
        </c:txPr>
        <c:crossAx val="221791744"/>
        <c:crosses val="autoZero"/>
        <c:auto val="1"/>
        <c:lblAlgn val="ctr"/>
        <c:lblOffset val="100"/>
        <c:noMultiLvlLbl val="0"/>
      </c:catAx>
      <c:valAx>
        <c:axId val="221791744"/>
        <c:scaling>
          <c:orientation val="minMax"/>
        </c:scaling>
        <c:delete val="1"/>
        <c:axPos val="t"/>
        <c:numFmt formatCode="0%" sourceLinked="1"/>
        <c:majorTickMark val="out"/>
        <c:minorTickMark val="none"/>
        <c:tickLblPos val="none"/>
        <c:crossAx val="221790208"/>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1">
                <a:solidFill>
                  <a:schemeClr val="bg1">
                    <a:lumMod val="50000"/>
                  </a:schemeClr>
                </a:solidFill>
                <a:latin typeface="Calibri" pitchFamily="34" charset="0"/>
                <a:cs typeface="Calibri" pitchFamily="34" charset="0"/>
              </a:defRPr>
            </a:pPr>
            <a:r>
              <a:rPr lang="en-US" sz="1600" b="1" i="1" dirty="0" smtClean="0">
                <a:solidFill>
                  <a:schemeClr val="bg1">
                    <a:lumMod val="50000"/>
                  </a:schemeClr>
                </a:solidFill>
                <a:latin typeface="Calibri" pitchFamily="34" charset="0"/>
                <a:cs typeface="Calibri" pitchFamily="34" charset="0"/>
              </a:rPr>
              <a:t>Key Benefits</a:t>
            </a:r>
          </a:p>
        </c:rich>
      </c:tx>
      <c:layout>
        <c:manualLayout>
          <c:xMode val="edge"/>
          <c:yMode val="edge"/>
          <c:x val="0.27599836577032238"/>
          <c:y val="0"/>
        </c:manualLayout>
      </c:layout>
      <c:overlay val="0"/>
    </c:title>
    <c:autoTitleDeleted val="0"/>
    <c:plotArea>
      <c:layout>
        <c:manualLayout>
          <c:layoutTarget val="inner"/>
          <c:xMode val="edge"/>
          <c:yMode val="edge"/>
          <c:x val="0.49197163142776451"/>
          <c:y val="0.14065851648357267"/>
          <c:w val="0.4213972409006343"/>
          <c:h val="0.83486337761303064"/>
        </c:manualLayout>
      </c:layout>
      <c:barChart>
        <c:barDir val="bar"/>
        <c:grouping val="clustered"/>
        <c:varyColors val="0"/>
        <c:ser>
          <c:idx val="0"/>
          <c:order val="0"/>
          <c:tx>
            <c:strRef>
              <c:f>Sheet1!$B$1</c:f>
              <c:strCache>
                <c:ptCount val="1"/>
                <c:pt idx="0">
                  <c:v>Column1</c:v>
                </c:pt>
              </c:strCache>
            </c:strRef>
          </c:tx>
          <c:spPr>
            <a:solidFill>
              <a:srgbClr val="00B0F0"/>
            </a:solidFill>
            <a:effectLst>
              <a:outerShdw blurRad="50800" dist="50800" dir="5400000" algn="ctr" rotWithShape="0">
                <a:srgbClr val="000000">
                  <a:alpha val="74000"/>
                </a:srgbClr>
              </a:outerShdw>
            </a:effectLst>
          </c:spPr>
          <c:invertIfNegative val="0"/>
          <c:dLbls>
            <c:txPr>
              <a:bodyPr/>
              <a:lstStyle/>
              <a:p>
                <a:pPr>
                  <a:defRPr sz="1400" b="1">
                    <a:solidFill>
                      <a:srgbClr val="FFFFFF"/>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Sheet1!$A$2:$A$5</c:f>
              <c:strCache>
                <c:ptCount val="4"/>
                <c:pt idx="0">
                  <c:v>Faster Expense Approvals</c:v>
                </c:pt>
                <c:pt idx="1">
                  <c:v>Greater Visibility</c:v>
                </c:pt>
                <c:pt idx="2">
                  <c:v>Convenience for work / life balance</c:v>
                </c:pt>
                <c:pt idx="3">
                  <c:v>Faster Reimbursement</c:v>
                </c:pt>
              </c:strCache>
            </c:strRef>
          </c:cat>
          <c:val>
            <c:numRef>
              <c:f>Sheet1!$B$2:$B$5</c:f>
              <c:numCache>
                <c:formatCode>0%</c:formatCode>
                <c:ptCount val="4"/>
                <c:pt idx="0">
                  <c:v>0.44</c:v>
                </c:pt>
                <c:pt idx="1">
                  <c:v>0.38000000000001088</c:v>
                </c:pt>
                <c:pt idx="2">
                  <c:v>0.31000000000000238</c:v>
                </c:pt>
                <c:pt idx="3">
                  <c:v>0.31000000000000238</c:v>
                </c:pt>
              </c:numCache>
            </c:numRef>
          </c:val>
        </c:ser>
        <c:dLbls>
          <c:showLegendKey val="0"/>
          <c:showVal val="1"/>
          <c:showCatName val="0"/>
          <c:showSerName val="0"/>
          <c:showPercent val="0"/>
          <c:showBubbleSize val="0"/>
        </c:dLbls>
        <c:gapWidth val="150"/>
        <c:axId val="221808128"/>
        <c:axId val="221809664"/>
      </c:barChart>
      <c:catAx>
        <c:axId val="221808128"/>
        <c:scaling>
          <c:orientation val="maxMin"/>
        </c:scaling>
        <c:delete val="0"/>
        <c:axPos val="l"/>
        <c:majorTickMark val="out"/>
        <c:minorTickMark val="none"/>
        <c:tickLblPos val="nextTo"/>
        <c:txPr>
          <a:bodyPr/>
          <a:lstStyle/>
          <a:p>
            <a:pPr>
              <a:defRPr sz="1400">
                <a:solidFill>
                  <a:schemeClr val="tx1"/>
                </a:solidFill>
                <a:latin typeface="Calibri" pitchFamily="34" charset="0"/>
                <a:cs typeface="Calibri" pitchFamily="34" charset="0"/>
              </a:defRPr>
            </a:pPr>
            <a:endParaRPr lang="en-US"/>
          </a:p>
        </c:txPr>
        <c:crossAx val="221809664"/>
        <c:crosses val="autoZero"/>
        <c:auto val="1"/>
        <c:lblAlgn val="ctr"/>
        <c:lblOffset val="100"/>
        <c:noMultiLvlLbl val="0"/>
      </c:catAx>
      <c:valAx>
        <c:axId val="221809664"/>
        <c:scaling>
          <c:orientation val="minMax"/>
          <c:max val="0.45"/>
        </c:scaling>
        <c:delete val="1"/>
        <c:axPos val="t"/>
        <c:numFmt formatCode="0%" sourceLinked="1"/>
        <c:majorTickMark val="out"/>
        <c:minorTickMark val="none"/>
        <c:tickLblPos val="none"/>
        <c:crossAx val="221808128"/>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1">
                <a:solidFill>
                  <a:schemeClr val="bg1">
                    <a:lumMod val="50000"/>
                  </a:schemeClr>
                </a:solidFill>
                <a:latin typeface="Calibri" pitchFamily="34" charset="0"/>
                <a:cs typeface="Calibri" pitchFamily="34" charset="0"/>
              </a:defRPr>
            </a:pPr>
            <a:r>
              <a:rPr lang="en-US" sz="1600" b="1" i="1" dirty="0" smtClean="0">
                <a:solidFill>
                  <a:schemeClr val="bg1">
                    <a:lumMod val="50000"/>
                  </a:schemeClr>
                </a:solidFill>
                <a:latin typeface="Calibri" pitchFamily="34" charset="0"/>
                <a:cs typeface="Calibri" pitchFamily="34" charset="0"/>
              </a:rPr>
              <a:t>Using Mobile</a:t>
            </a:r>
            <a:r>
              <a:rPr lang="en-US" sz="1600" b="1" i="1" baseline="0" dirty="0" smtClean="0">
                <a:solidFill>
                  <a:schemeClr val="bg1">
                    <a:lumMod val="50000"/>
                  </a:schemeClr>
                </a:solidFill>
                <a:latin typeface="Calibri" pitchFamily="34" charset="0"/>
                <a:cs typeface="Calibri" pitchFamily="34" charset="0"/>
              </a:rPr>
              <a:t> Expense Apps</a:t>
            </a:r>
            <a:endParaRPr lang="en-US" sz="1600" b="1" i="1" dirty="0" smtClean="0">
              <a:solidFill>
                <a:schemeClr val="bg1">
                  <a:lumMod val="50000"/>
                </a:schemeClr>
              </a:solidFill>
              <a:latin typeface="Calibri" pitchFamily="34" charset="0"/>
              <a:cs typeface="Calibri" pitchFamily="34" charset="0"/>
            </a:endParaRPr>
          </a:p>
        </c:rich>
      </c:tx>
      <c:layout>
        <c:manualLayout>
          <c:xMode val="edge"/>
          <c:yMode val="edge"/>
          <c:x val="0.27599836577032238"/>
          <c:y val="0"/>
        </c:manualLayout>
      </c:layout>
      <c:overlay val="0"/>
    </c:title>
    <c:autoTitleDeleted val="0"/>
    <c:plotArea>
      <c:layout>
        <c:manualLayout>
          <c:layoutTarget val="inner"/>
          <c:xMode val="edge"/>
          <c:yMode val="edge"/>
          <c:x val="6.6997969563331533E-3"/>
          <c:y val="0.14065851648357267"/>
          <c:w val="0.96906349293911564"/>
          <c:h val="0.83486337761303064"/>
        </c:manualLayout>
      </c:layout>
      <c:barChart>
        <c:barDir val="bar"/>
        <c:grouping val="stacked"/>
        <c:varyColors val="0"/>
        <c:ser>
          <c:idx val="0"/>
          <c:order val="0"/>
          <c:tx>
            <c:strRef>
              <c:f>Sheet1!$B$1</c:f>
              <c:strCache>
                <c:ptCount val="1"/>
                <c:pt idx="0">
                  <c:v>No</c:v>
                </c:pt>
              </c:strCache>
            </c:strRef>
          </c:tx>
          <c:spPr>
            <a:solidFill>
              <a:srgbClr val="002060"/>
            </a:solidFill>
            <a:effectLst>
              <a:outerShdw blurRad="50800" dist="38100" dir="2700000" algn="tl" rotWithShape="0">
                <a:prstClr val="black">
                  <a:alpha val="40000"/>
                </a:prstClr>
              </a:outerShdw>
            </a:effectLst>
          </c:spPr>
          <c:invertIfNegative val="0"/>
          <c:dLbls>
            <c:txPr>
              <a:bodyPr/>
              <a:lstStyle/>
              <a:p>
                <a:pPr>
                  <a:defRPr sz="1400" b="1">
                    <a:solidFill>
                      <a:srgbClr val="FFFFFF"/>
                    </a:solidFill>
                    <a:latin typeface="Calibri" pitchFamily="34" charset="0"/>
                    <a:cs typeface="Calibri" pitchFamily="34" charset="0"/>
                  </a:defRPr>
                </a:pPr>
                <a:endParaRPr lang="en-US"/>
              </a:p>
            </c:txPr>
            <c:dLblPos val="ctr"/>
            <c:showLegendKey val="0"/>
            <c:showVal val="1"/>
            <c:showCatName val="0"/>
            <c:showSerName val="1"/>
            <c:showPercent val="0"/>
            <c:showBubbleSize val="0"/>
            <c:showLeaderLines val="0"/>
          </c:dLbls>
          <c:cat>
            <c:numRef>
              <c:f>Sheet1!$A$2</c:f>
              <c:numCache>
                <c:formatCode>General</c:formatCode>
                <c:ptCount val="1"/>
              </c:numCache>
            </c:numRef>
          </c:cat>
          <c:val>
            <c:numRef>
              <c:f>Sheet1!$B$2</c:f>
              <c:numCache>
                <c:formatCode>0%</c:formatCode>
                <c:ptCount val="1"/>
                <c:pt idx="0">
                  <c:v>0.93</c:v>
                </c:pt>
              </c:numCache>
            </c:numRef>
          </c:val>
        </c:ser>
        <c:ser>
          <c:idx val="1"/>
          <c:order val="1"/>
          <c:tx>
            <c:strRef>
              <c:f>Sheet1!$C$1</c:f>
              <c:strCache>
                <c:ptCount val="1"/>
                <c:pt idx="0">
                  <c:v>Yes</c:v>
                </c:pt>
              </c:strCache>
            </c:strRef>
          </c:tx>
          <c:spPr>
            <a:solidFill>
              <a:srgbClr val="00B0F0"/>
            </a:solidFill>
            <a:effectLst>
              <a:outerShdw blurRad="50800" dist="38100" dir="2700000" algn="tl" rotWithShape="0">
                <a:prstClr val="black">
                  <a:alpha val="40000"/>
                </a:prstClr>
              </a:outerShdw>
            </a:effectLst>
          </c:spPr>
          <c:invertIfNegative val="0"/>
          <c:dLbls>
            <c:dLbl>
              <c:idx val="0"/>
              <c:layout>
                <c:manualLayout>
                  <c:x val="0"/>
                  <c:y val="-0.30261872423571395"/>
                </c:manualLayout>
              </c:layout>
              <c:spPr/>
              <c:txPr>
                <a:bodyPr/>
                <a:lstStyle/>
                <a:p>
                  <a:pPr>
                    <a:defRPr sz="1400" b="1">
                      <a:solidFill>
                        <a:schemeClr val="tx1"/>
                      </a:solidFill>
                      <a:latin typeface="Calibri" pitchFamily="34" charset="0"/>
                      <a:cs typeface="Calibri" pitchFamily="34" charset="0"/>
                    </a:defRPr>
                  </a:pPr>
                  <a:endParaRPr lang="en-US"/>
                </a:p>
              </c:txPr>
              <c:showLegendKey val="0"/>
              <c:showVal val="1"/>
              <c:showCatName val="0"/>
              <c:showSerName val="1"/>
              <c:showPercent val="0"/>
              <c:showBubbleSize val="0"/>
            </c:dLbl>
            <c:txPr>
              <a:bodyPr/>
              <a:lstStyle/>
              <a:p>
                <a:pPr>
                  <a:defRPr sz="1400" b="1">
                    <a:latin typeface="Calibri" pitchFamily="34" charset="0"/>
                    <a:cs typeface="Calibri" pitchFamily="34" charset="0"/>
                  </a:defRPr>
                </a:pPr>
                <a:endParaRPr lang="en-US"/>
              </a:p>
            </c:txPr>
            <c:showLegendKey val="0"/>
            <c:showVal val="1"/>
            <c:showCatName val="0"/>
            <c:showSerName val="1"/>
            <c:showPercent val="0"/>
            <c:showBubbleSize val="0"/>
            <c:showLeaderLines val="0"/>
          </c:dLbls>
          <c:cat>
            <c:numRef>
              <c:f>Sheet1!$A$2</c:f>
              <c:numCache>
                <c:formatCode>General</c:formatCode>
                <c:ptCount val="1"/>
              </c:numCache>
            </c:numRef>
          </c:cat>
          <c:val>
            <c:numRef>
              <c:f>Sheet1!$C$2</c:f>
              <c:numCache>
                <c:formatCode>0%</c:formatCode>
                <c:ptCount val="1"/>
                <c:pt idx="0">
                  <c:v>7.0000000000000021E-2</c:v>
                </c:pt>
              </c:numCache>
            </c:numRef>
          </c:val>
        </c:ser>
        <c:dLbls>
          <c:showLegendKey val="0"/>
          <c:showVal val="1"/>
          <c:showCatName val="0"/>
          <c:showSerName val="0"/>
          <c:showPercent val="0"/>
          <c:showBubbleSize val="0"/>
        </c:dLbls>
        <c:gapWidth val="150"/>
        <c:overlap val="100"/>
        <c:axId val="222081792"/>
        <c:axId val="222083328"/>
      </c:barChart>
      <c:catAx>
        <c:axId val="222081792"/>
        <c:scaling>
          <c:orientation val="maxMin"/>
        </c:scaling>
        <c:delete val="0"/>
        <c:axPos val="l"/>
        <c:numFmt formatCode="General" sourceLinked="1"/>
        <c:majorTickMark val="out"/>
        <c:minorTickMark val="none"/>
        <c:tickLblPos val="nextTo"/>
        <c:txPr>
          <a:bodyPr/>
          <a:lstStyle/>
          <a:p>
            <a:pPr>
              <a:defRPr sz="1400">
                <a:solidFill>
                  <a:schemeClr val="tx1"/>
                </a:solidFill>
              </a:defRPr>
            </a:pPr>
            <a:endParaRPr lang="en-US"/>
          </a:p>
        </c:txPr>
        <c:crossAx val="222083328"/>
        <c:crosses val="autoZero"/>
        <c:auto val="1"/>
        <c:lblAlgn val="ctr"/>
        <c:lblOffset val="100"/>
        <c:noMultiLvlLbl val="0"/>
      </c:catAx>
      <c:valAx>
        <c:axId val="222083328"/>
        <c:scaling>
          <c:orientation val="minMax"/>
          <c:max val="1"/>
          <c:min val="0"/>
        </c:scaling>
        <c:delete val="1"/>
        <c:axPos val="t"/>
        <c:numFmt formatCode="0%" sourceLinked="1"/>
        <c:majorTickMark val="out"/>
        <c:minorTickMark val="none"/>
        <c:tickLblPos val="none"/>
        <c:crossAx val="222081792"/>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1" u="none" strike="noStrike" baseline="0">
                <a:solidFill>
                  <a:schemeClr val="tx1"/>
                </a:solidFill>
                <a:latin typeface="+mn-lt"/>
                <a:ea typeface="Arial"/>
                <a:cs typeface="Arial"/>
              </a:defRPr>
            </a:pPr>
            <a:r>
              <a:rPr lang="en-US" sz="1600" b="1" dirty="0" smtClean="0">
                <a:solidFill>
                  <a:schemeClr val="tx1"/>
                </a:solidFill>
                <a:latin typeface="+mn-lt"/>
              </a:rPr>
              <a:t>Organizations are automating</a:t>
            </a:r>
          </a:p>
          <a:p>
            <a:pPr>
              <a:defRPr sz="1600" b="1" i="1" u="none" strike="noStrike" baseline="0">
                <a:solidFill>
                  <a:schemeClr val="tx1"/>
                </a:solidFill>
                <a:latin typeface="+mn-lt"/>
                <a:ea typeface="Arial"/>
                <a:cs typeface="Arial"/>
              </a:defRPr>
            </a:pPr>
            <a:r>
              <a:rPr lang="en-US" sz="1600" b="1" dirty="0" smtClean="0">
                <a:solidFill>
                  <a:schemeClr val="tx1"/>
                </a:solidFill>
                <a:latin typeface="+mn-lt"/>
              </a:rPr>
              <a:t>travel processes</a:t>
            </a:r>
            <a:endParaRPr lang="en-US" sz="1600" b="1" dirty="0">
              <a:solidFill>
                <a:schemeClr val="tx1"/>
              </a:solidFill>
              <a:latin typeface="+mn-lt"/>
            </a:endParaRPr>
          </a:p>
        </c:rich>
      </c:tx>
      <c:layout>
        <c:manualLayout>
          <c:xMode val="edge"/>
          <c:yMode val="edge"/>
          <c:x val="1.5114901637234821E-3"/>
          <c:y val="0"/>
        </c:manualLayout>
      </c:layout>
      <c:overlay val="0"/>
      <c:spPr>
        <a:noFill/>
        <a:ln w="25259">
          <a:noFill/>
        </a:ln>
      </c:spPr>
    </c:title>
    <c:autoTitleDeleted val="0"/>
    <c:plotArea>
      <c:layout>
        <c:manualLayout>
          <c:layoutTarget val="inner"/>
          <c:xMode val="edge"/>
          <c:yMode val="edge"/>
          <c:x val="0"/>
          <c:y val="0.10450168110554109"/>
          <c:w val="0.75562018877778869"/>
          <c:h val="0.79961553482088465"/>
        </c:manualLayout>
      </c:layout>
      <c:lineChart>
        <c:grouping val="standard"/>
        <c:varyColors val="0"/>
        <c:ser>
          <c:idx val="0"/>
          <c:order val="0"/>
          <c:tx>
            <c:strRef>
              <c:f>Sheet1!$B$1</c:f>
              <c:strCache>
                <c:ptCount val="1"/>
                <c:pt idx="0">
                  <c:v>Travel policy</c:v>
                </c:pt>
              </c:strCache>
            </c:strRef>
          </c:tx>
          <c:spPr>
            <a:ln>
              <a:solidFill>
                <a:srgbClr val="C0000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Sheet1!$B$2:$B$4</c:f>
              <c:numCache>
                <c:formatCode>0%</c:formatCode>
                <c:ptCount val="3"/>
                <c:pt idx="0">
                  <c:v>0.69000000000000061</c:v>
                </c:pt>
                <c:pt idx="1">
                  <c:v>0.84000000000000064</c:v>
                </c:pt>
                <c:pt idx="2">
                  <c:v>0.97000000000000064</c:v>
                </c:pt>
              </c:numCache>
            </c:numRef>
          </c:val>
          <c:smooth val="1"/>
        </c:ser>
        <c:ser>
          <c:idx val="1"/>
          <c:order val="1"/>
          <c:tx>
            <c:strRef>
              <c:f>Sheet1!$C$1</c:f>
              <c:strCache>
                <c:ptCount val="1"/>
                <c:pt idx="0">
                  <c:v>Online booking</c:v>
                </c:pt>
              </c:strCache>
            </c:strRef>
          </c:tx>
          <c:spPr>
            <a:ln>
              <a:solidFill>
                <a:srgbClr val="0070C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Sheet1!$C$2:$C$4</c:f>
              <c:numCache>
                <c:formatCode>0%</c:formatCode>
                <c:ptCount val="3"/>
                <c:pt idx="0">
                  <c:v>0.26</c:v>
                </c:pt>
                <c:pt idx="1">
                  <c:v>0.56999999999999995</c:v>
                </c:pt>
                <c:pt idx="2">
                  <c:v>0.87000000000000965</c:v>
                </c:pt>
              </c:numCache>
            </c:numRef>
          </c:val>
          <c:smooth val="1"/>
        </c:ser>
        <c:ser>
          <c:idx val="2"/>
          <c:order val="2"/>
          <c:tx>
            <c:strRef>
              <c:f>Sheet1!$D$1</c:f>
              <c:strCache>
                <c:ptCount val="1"/>
                <c:pt idx="0">
                  <c:v>Corporate card</c:v>
                </c:pt>
              </c:strCache>
            </c:strRef>
          </c:tx>
          <c:spPr>
            <a:ln>
              <a:solidFill>
                <a:srgbClr val="92D05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Sheet1!$D$2:$D$4</c:f>
              <c:numCache>
                <c:formatCode>0%</c:formatCode>
                <c:ptCount val="3"/>
                <c:pt idx="0">
                  <c:v>0.59</c:v>
                </c:pt>
                <c:pt idx="1">
                  <c:v>0.78</c:v>
                </c:pt>
                <c:pt idx="2">
                  <c:v>0.91</c:v>
                </c:pt>
              </c:numCache>
            </c:numRef>
          </c:val>
          <c:smooth val="1"/>
        </c:ser>
        <c:ser>
          <c:idx val="3"/>
          <c:order val="3"/>
          <c:tx>
            <c:strRef>
              <c:f>Sheet1!$E$1</c:f>
              <c:strCache>
                <c:ptCount val="1"/>
                <c:pt idx="0">
                  <c:v>Travel agency</c:v>
                </c:pt>
              </c:strCache>
            </c:strRef>
          </c:tx>
          <c:spPr>
            <a:ln>
              <a:solidFill>
                <a:srgbClr val="FFC00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Sheet1!$E$2:$E$4</c:f>
              <c:numCache>
                <c:formatCode>0%</c:formatCode>
                <c:ptCount val="3"/>
                <c:pt idx="0">
                  <c:v>0.63000000000001355</c:v>
                </c:pt>
                <c:pt idx="1">
                  <c:v>0.80999999999999994</c:v>
                </c:pt>
                <c:pt idx="2">
                  <c:v>0.94000000000000061</c:v>
                </c:pt>
              </c:numCache>
            </c:numRef>
          </c:val>
          <c:smooth val="1"/>
        </c:ser>
        <c:ser>
          <c:idx val="4"/>
          <c:order val="4"/>
          <c:tx>
            <c:strRef>
              <c:f>Sheet1!$F$1</c:f>
              <c:strCache>
                <c:ptCount val="1"/>
                <c:pt idx="0">
                  <c:v>Expense solution</c:v>
                </c:pt>
              </c:strCache>
            </c:strRef>
          </c:tx>
          <c:spPr>
            <a:ln>
              <a:solidFill>
                <a:srgbClr val="00B0F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Sheet1!$F$2:$F$4</c:f>
              <c:numCache>
                <c:formatCode>0%</c:formatCode>
                <c:ptCount val="3"/>
                <c:pt idx="0">
                  <c:v>0.41000000000000031</c:v>
                </c:pt>
                <c:pt idx="1">
                  <c:v>0.64000000000001445</c:v>
                </c:pt>
                <c:pt idx="2">
                  <c:v>0.85000000000000064</c:v>
                </c:pt>
              </c:numCache>
            </c:numRef>
          </c:val>
          <c:smooth val="1"/>
        </c:ser>
        <c:ser>
          <c:idx val="5"/>
          <c:order val="5"/>
          <c:tx>
            <c:strRef>
              <c:f>Sheet1!$G$1</c:f>
              <c:strCache>
                <c:ptCount val="1"/>
                <c:pt idx="0">
                  <c:v>Reporting solution</c:v>
                </c:pt>
              </c:strCache>
            </c:strRef>
          </c:tx>
          <c:spPr>
            <a:ln>
              <a:solidFill>
                <a:srgbClr val="00B05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Sheet1!$G$2:$G$4</c:f>
              <c:numCache>
                <c:formatCode>0%</c:formatCode>
                <c:ptCount val="3"/>
                <c:pt idx="0">
                  <c:v>0.5</c:v>
                </c:pt>
                <c:pt idx="1">
                  <c:v>0.62000000000000965</c:v>
                </c:pt>
                <c:pt idx="2">
                  <c:v>0.86000000000000065</c:v>
                </c:pt>
              </c:numCache>
            </c:numRef>
          </c:val>
          <c:smooth val="1"/>
        </c:ser>
        <c:ser>
          <c:idx val="6"/>
          <c:order val="6"/>
          <c:tx>
            <c:strRef>
              <c:f>Sheet1!$H$1</c:f>
              <c:strCache>
                <c:ptCount val="1"/>
                <c:pt idx="0">
                  <c:v>Preferred supplier agreements</c:v>
                </c:pt>
              </c:strCache>
            </c:strRef>
          </c:tx>
          <c:spPr>
            <a:ln>
              <a:solidFill>
                <a:srgbClr val="002060"/>
              </a:solidFill>
              <a:tailEnd type="triangle"/>
            </a:ln>
          </c:spPr>
          <c:marker>
            <c:symbol val="none"/>
          </c:marker>
          <c:dLbls>
            <c:delete val="1"/>
          </c:dLbls>
          <c:cat>
            <c:numRef>
              <c:f>Sheet1!$A$2:$A$4</c:f>
              <c:numCache>
                <c:formatCode>General</c:formatCode>
                <c:ptCount val="3"/>
                <c:pt idx="0">
                  <c:v>2001</c:v>
                </c:pt>
                <c:pt idx="1">
                  <c:v>2006</c:v>
                </c:pt>
                <c:pt idx="2">
                  <c:v>2011</c:v>
                </c:pt>
              </c:numCache>
            </c:numRef>
          </c:cat>
          <c:val>
            <c:numRef>
              <c:f>Sheet1!$H$2:$H$4</c:f>
              <c:numCache>
                <c:formatCode>0%</c:formatCode>
                <c:ptCount val="3"/>
                <c:pt idx="0">
                  <c:v>0.65000000000001468</c:v>
                </c:pt>
                <c:pt idx="1">
                  <c:v>0.83000000000000063</c:v>
                </c:pt>
                <c:pt idx="2">
                  <c:v>0.97000000000000064</c:v>
                </c:pt>
              </c:numCache>
            </c:numRef>
          </c:val>
          <c:smooth val="1"/>
        </c:ser>
        <c:dLbls>
          <c:showLegendKey val="0"/>
          <c:showVal val="1"/>
          <c:showCatName val="0"/>
          <c:showSerName val="0"/>
          <c:showPercent val="0"/>
          <c:showBubbleSize val="0"/>
        </c:dLbls>
        <c:marker val="1"/>
        <c:smooth val="0"/>
        <c:axId val="92067328"/>
        <c:axId val="92068864"/>
      </c:lineChart>
      <c:catAx>
        <c:axId val="92067328"/>
        <c:scaling>
          <c:orientation val="minMax"/>
        </c:scaling>
        <c:delete val="0"/>
        <c:axPos val="b"/>
        <c:numFmt formatCode="General" sourceLinked="1"/>
        <c:majorTickMark val="out"/>
        <c:minorTickMark val="none"/>
        <c:tickLblPos val="nextTo"/>
        <c:spPr>
          <a:ln w="3157">
            <a:solidFill>
              <a:schemeClr val="tx1"/>
            </a:solidFill>
            <a:prstDash val="solid"/>
          </a:ln>
        </c:spPr>
        <c:txPr>
          <a:bodyPr rot="0" vert="horz"/>
          <a:lstStyle/>
          <a:p>
            <a:pPr>
              <a:defRPr sz="1600" b="1" i="0" u="none" strike="noStrike" baseline="0">
                <a:solidFill>
                  <a:schemeClr val="tx1"/>
                </a:solidFill>
                <a:latin typeface="+mn-lt"/>
                <a:ea typeface="Arial"/>
                <a:cs typeface="Arial"/>
              </a:defRPr>
            </a:pPr>
            <a:endParaRPr lang="en-US"/>
          </a:p>
        </c:txPr>
        <c:crossAx val="92068864"/>
        <c:crosses val="autoZero"/>
        <c:auto val="1"/>
        <c:lblAlgn val="ctr"/>
        <c:lblOffset val="100"/>
        <c:tickLblSkip val="1"/>
        <c:tickMarkSkip val="1"/>
        <c:noMultiLvlLbl val="0"/>
      </c:catAx>
      <c:valAx>
        <c:axId val="92068864"/>
        <c:scaling>
          <c:orientation val="minMax"/>
          <c:max val="1"/>
          <c:min val="0.2"/>
        </c:scaling>
        <c:delete val="0"/>
        <c:axPos val="r"/>
        <c:numFmt formatCode="0%" sourceLinked="1"/>
        <c:majorTickMark val="out"/>
        <c:minorTickMark val="none"/>
        <c:tickLblPos val="nextTo"/>
        <c:txPr>
          <a:bodyPr/>
          <a:lstStyle/>
          <a:p>
            <a:pPr>
              <a:defRPr sz="1400" b="0">
                <a:latin typeface="+mn-lt"/>
              </a:defRPr>
            </a:pPr>
            <a:endParaRPr lang="en-US"/>
          </a:p>
        </c:txPr>
        <c:crossAx val="92067328"/>
        <c:crosses val="max"/>
        <c:crossBetween val="between"/>
        <c:majorUnit val="0.2"/>
      </c:valAx>
      <c:spPr>
        <a:noFill/>
        <a:ln w="25259">
          <a:noFill/>
        </a:ln>
      </c:spPr>
    </c:plotArea>
    <c:plotVisOnly val="1"/>
    <c:dispBlanksAs val="gap"/>
    <c:showDLblsOverMax val="0"/>
  </c:chart>
  <c:spPr>
    <a:noFill/>
    <a:ln>
      <a:noFill/>
    </a:ln>
  </c:spPr>
  <c:txPr>
    <a:bodyPr/>
    <a:lstStyle/>
    <a:p>
      <a:pPr>
        <a:defRPr sz="1442"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pPr>
            <a:r>
              <a:rPr lang="en-US" sz="1600" b="1" i="1" dirty="0" smtClean="0"/>
              <a:t>% Trips outside North America</a:t>
            </a:r>
            <a:endParaRPr lang="en-US" sz="1600" b="1" i="1" baseline="0" dirty="0"/>
          </a:p>
        </c:rich>
      </c:tx>
      <c:layout>
        <c:manualLayout>
          <c:xMode val="edge"/>
          <c:yMode val="edge"/>
          <c:x val="3.7999951789409914E-3"/>
          <c:y val="2.4594999643171487E-3"/>
        </c:manualLayout>
      </c:layout>
      <c:overlay val="0"/>
    </c:title>
    <c:autoTitleDeleted val="0"/>
    <c:plotArea>
      <c:layout>
        <c:manualLayout>
          <c:layoutTarget val="inner"/>
          <c:xMode val="edge"/>
          <c:yMode val="edge"/>
          <c:x val="0"/>
          <c:y val="0.24677520603887643"/>
          <c:w val="1"/>
          <c:h val="0.75322479396112363"/>
        </c:manualLayout>
      </c:layout>
      <c:barChart>
        <c:barDir val="bar"/>
        <c:grouping val="clustered"/>
        <c:varyColors val="0"/>
        <c:ser>
          <c:idx val="0"/>
          <c:order val="0"/>
          <c:tx>
            <c:strRef>
              <c:f>Sheet1!$B$1</c:f>
              <c:strCache>
                <c:ptCount val="1"/>
                <c:pt idx="0">
                  <c:v>Column1</c:v>
                </c:pt>
              </c:strCache>
            </c:strRef>
          </c:tx>
          <c:spPr>
            <a:solidFill>
              <a:srgbClr val="00B050"/>
            </a:solidFill>
            <a:ln>
              <a:noFill/>
            </a:ln>
          </c:spPr>
          <c:invertIfNegative val="0"/>
          <c:dLbls>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Sheet1!$B$2:$B$5</c:f>
              <c:numCache>
                <c:formatCode>0%</c:formatCode>
                <c:ptCount val="4"/>
                <c:pt idx="0">
                  <c:v>0.2</c:v>
                </c:pt>
                <c:pt idx="1">
                  <c:v>0.24000000000000021</c:v>
                </c:pt>
                <c:pt idx="2">
                  <c:v>0.38000000000000617</c:v>
                </c:pt>
                <c:pt idx="3">
                  <c:v>0.56999999999999995</c:v>
                </c:pt>
              </c:numCache>
            </c:numRef>
          </c:val>
        </c:ser>
        <c:dLbls>
          <c:showLegendKey val="0"/>
          <c:showVal val="0"/>
          <c:showCatName val="0"/>
          <c:showSerName val="0"/>
          <c:showPercent val="0"/>
          <c:showBubbleSize val="0"/>
        </c:dLbls>
        <c:gapWidth val="100"/>
        <c:axId val="92112768"/>
        <c:axId val="92114304"/>
      </c:barChart>
      <c:catAx>
        <c:axId val="92112768"/>
        <c:scaling>
          <c:orientation val="minMax"/>
        </c:scaling>
        <c:delete val="1"/>
        <c:axPos val="l"/>
        <c:majorTickMark val="out"/>
        <c:minorTickMark val="none"/>
        <c:tickLblPos val="none"/>
        <c:crossAx val="92114304"/>
        <c:crosses val="autoZero"/>
        <c:auto val="1"/>
        <c:lblAlgn val="ctr"/>
        <c:lblOffset val="100"/>
        <c:noMultiLvlLbl val="0"/>
      </c:catAx>
      <c:valAx>
        <c:axId val="92114304"/>
        <c:scaling>
          <c:orientation val="minMax"/>
          <c:max val="1"/>
        </c:scaling>
        <c:delete val="1"/>
        <c:axPos val="b"/>
        <c:numFmt formatCode="0%" sourceLinked="1"/>
        <c:majorTickMark val="out"/>
        <c:minorTickMark val="none"/>
        <c:tickLblPos val="none"/>
        <c:crossAx val="92112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pPr>
            <a:r>
              <a:rPr lang="en-US" sz="1600" b="1" i="1" dirty="0" smtClean="0"/>
              <a:t>Required for Travel Booking</a:t>
            </a:r>
            <a:endParaRPr lang="en-US" sz="1600" b="1" i="1" baseline="0" dirty="0"/>
          </a:p>
        </c:rich>
      </c:tx>
      <c:layout>
        <c:manualLayout>
          <c:xMode val="edge"/>
          <c:yMode val="edge"/>
          <c:x val="0.32565166960362985"/>
          <c:y val="2.4594999643171487E-3"/>
        </c:manualLayout>
      </c:layout>
      <c:overlay val="0"/>
    </c:title>
    <c:autoTitleDeleted val="0"/>
    <c:plotArea>
      <c:layout>
        <c:manualLayout>
          <c:layoutTarget val="inner"/>
          <c:xMode val="edge"/>
          <c:yMode val="edge"/>
          <c:x val="0"/>
          <c:y val="0.24677520603887643"/>
          <c:w val="0.58383618478282229"/>
          <c:h val="0.75322479396112363"/>
        </c:manualLayout>
      </c:layout>
      <c:barChart>
        <c:barDir val="bar"/>
        <c:grouping val="stacked"/>
        <c:varyColors val="0"/>
        <c:ser>
          <c:idx val="0"/>
          <c:order val="0"/>
          <c:tx>
            <c:strRef>
              <c:f>Sheet1!$B$1</c:f>
              <c:strCache>
                <c:ptCount val="1"/>
                <c:pt idx="0">
                  <c:v>Single TMC</c:v>
                </c:pt>
              </c:strCache>
            </c:strRef>
          </c:tx>
          <c:spPr>
            <a:solidFill>
              <a:srgbClr val="00B0F0"/>
            </a:solidFill>
            <a:ln>
              <a:no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Sheet1!$B$2:$B$5</c:f>
              <c:numCache>
                <c:formatCode>0%</c:formatCode>
                <c:ptCount val="4"/>
                <c:pt idx="0">
                  <c:v>0.56000000000000005</c:v>
                </c:pt>
                <c:pt idx="1">
                  <c:v>0.78</c:v>
                </c:pt>
                <c:pt idx="2">
                  <c:v>0.76000000000001322</c:v>
                </c:pt>
                <c:pt idx="3">
                  <c:v>0.76000000000001322</c:v>
                </c:pt>
              </c:numCache>
            </c:numRef>
          </c:val>
        </c:ser>
        <c:ser>
          <c:idx val="1"/>
          <c:order val="1"/>
          <c:tx>
            <c:strRef>
              <c:f>Sheet1!$C$1</c:f>
              <c:strCache>
                <c:ptCount val="1"/>
                <c:pt idx="0">
                  <c:v>Multiple TMCs</c:v>
                </c:pt>
              </c:strCache>
            </c:strRef>
          </c:tx>
          <c:spPr>
            <a:solidFill>
              <a:srgbClr val="0070C0"/>
            </a:solidFill>
            <a:ln>
              <a:noFill/>
            </a:ln>
          </c:spPr>
          <c:invertIfNegative val="0"/>
          <c:dLbls>
            <c:dLbl>
              <c:idx val="0"/>
              <c:layout>
                <c:manualLayout>
                  <c:x val="0"/>
                  <c:y val="-6.9486404833840013E-2"/>
                </c:manualLayout>
              </c:layout>
              <c:spPr/>
              <c:txPr>
                <a:bodyPr/>
                <a:lstStyle/>
                <a:p>
                  <a:pPr>
                    <a:defRPr sz="1400" b="1">
                      <a:solidFill>
                        <a:schemeClr val="tx1"/>
                      </a:solidFill>
                    </a:defRPr>
                  </a:pPr>
                  <a:endParaRPr lang="en-US"/>
                </a:p>
              </c:txPr>
              <c:dLblPos val="ctr"/>
              <c:showLegendKey val="0"/>
              <c:showVal val="1"/>
              <c:showCatName val="0"/>
              <c:showSerName val="0"/>
              <c:showPercent val="0"/>
              <c:showBubbleSize val="0"/>
            </c:dLbl>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Sheet1!$C$2:$C$5</c:f>
              <c:numCache>
                <c:formatCode>0%</c:formatCode>
                <c:ptCount val="4"/>
                <c:pt idx="0">
                  <c:v>8.0000000000000043E-2</c:v>
                </c:pt>
                <c:pt idx="1">
                  <c:v>0.14000000000000001</c:v>
                </c:pt>
                <c:pt idx="2">
                  <c:v>0.16</c:v>
                </c:pt>
                <c:pt idx="3">
                  <c:v>0.22</c:v>
                </c:pt>
              </c:numCache>
            </c:numRef>
          </c:val>
        </c:ser>
        <c:ser>
          <c:idx val="2"/>
          <c:order val="2"/>
          <c:tx>
            <c:strRef>
              <c:f>Sheet1!$D$1</c:f>
              <c:strCache>
                <c:ptCount val="1"/>
                <c:pt idx="0">
                  <c:v>Traveler Choice</c:v>
                </c:pt>
              </c:strCache>
            </c:strRef>
          </c:tx>
          <c:spPr>
            <a:solidFill>
              <a:srgbClr val="002060"/>
            </a:solidFill>
            <a:ln>
              <a:noFill/>
            </a:ln>
          </c:spPr>
          <c:invertIfNegative val="0"/>
          <c:dLbls>
            <c:dLbl>
              <c:idx val="0"/>
              <c:spPr/>
              <c:txPr>
                <a:bodyPr/>
                <a:lstStyle/>
                <a:p>
                  <a:pPr>
                    <a:defRPr sz="1400" b="1">
                      <a:solidFill>
                        <a:schemeClr val="bg1"/>
                      </a:solidFill>
                    </a:defRPr>
                  </a:pPr>
                  <a:endParaRPr lang="en-US"/>
                </a:p>
              </c:txPr>
              <c:dLblPos val="ctr"/>
              <c:showLegendKey val="0"/>
              <c:showVal val="1"/>
              <c:showCatName val="0"/>
              <c:showSerName val="0"/>
              <c:showPercent val="0"/>
              <c:showBubbleSize val="0"/>
            </c:dLbl>
            <c:dLbl>
              <c:idx val="1"/>
              <c:layout>
                <c:manualLayout>
                  <c:x val="-2.2691688034674287E-7"/>
                  <c:y val="-6.9486404833840013E-2"/>
                </c:manualLayout>
              </c:layout>
              <c:dLblPos val="ctr"/>
              <c:showLegendKey val="0"/>
              <c:showVal val="1"/>
              <c:showCatName val="0"/>
              <c:showSerName val="0"/>
              <c:showPercent val="0"/>
              <c:showBubbleSize val="0"/>
            </c:dLbl>
            <c:dLbl>
              <c:idx val="2"/>
              <c:layout>
                <c:manualLayout>
                  <c:x val="0"/>
                  <c:y val="-8.1570996978854268E-2"/>
                </c:manualLayout>
              </c:layout>
              <c:dLblPos val="ctr"/>
              <c:showLegendKey val="0"/>
              <c:showVal val="1"/>
              <c:showCatName val="0"/>
              <c:showSerName val="0"/>
              <c:showPercent val="0"/>
              <c:showBubbleSize val="0"/>
            </c:dLbl>
            <c:dLbl>
              <c:idx val="3"/>
              <c:layout>
                <c:manualLayout>
                  <c:x val="0"/>
                  <c:y val="-7.8549848942598186E-2"/>
                </c:manualLayout>
              </c:layout>
              <c:dLblPos val="ctr"/>
              <c:showLegendKey val="0"/>
              <c:showVal val="1"/>
              <c:showCatName val="0"/>
              <c:showSerName val="0"/>
              <c:showPercent val="0"/>
              <c:showBubbleSize val="0"/>
            </c:dLbl>
            <c:txPr>
              <a:bodyPr/>
              <a:lstStyle/>
              <a:p>
                <a:pPr>
                  <a:defRPr sz="1400" b="1"/>
                </a:pPr>
                <a:endParaRPr lang="en-US"/>
              </a:p>
            </c:txPr>
            <c:dLblPos val="ctr"/>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Sheet1!$D$2:$D$5</c:f>
              <c:numCache>
                <c:formatCode>0%</c:formatCode>
                <c:ptCount val="4"/>
                <c:pt idx="0">
                  <c:v>0.36000000000000032</c:v>
                </c:pt>
                <c:pt idx="1">
                  <c:v>8.0000000000000043E-2</c:v>
                </c:pt>
                <c:pt idx="2">
                  <c:v>7.0000000000000021E-2</c:v>
                </c:pt>
                <c:pt idx="3">
                  <c:v>2.0000000000000011E-2</c:v>
                </c:pt>
              </c:numCache>
            </c:numRef>
          </c:val>
        </c:ser>
        <c:dLbls>
          <c:showLegendKey val="0"/>
          <c:showVal val="0"/>
          <c:showCatName val="0"/>
          <c:showSerName val="0"/>
          <c:showPercent val="0"/>
          <c:showBubbleSize val="0"/>
        </c:dLbls>
        <c:gapWidth val="100"/>
        <c:overlap val="100"/>
        <c:axId val="109005440"/>
        <c:axId val="109019520"/>
      </c:barChart>
      <c:catAx>
        <c:axId val="109005440"/>
        <c:scaling>
          <c:orientation val="minMax"/>
        </c:scaling>
        <c:delete val="0"/>
        <c:axPos val="l"/>
        <c:majorTickMark val="out"/>
        <c:minorTickMark val="none"/>
        <c:tickLblPos val="nextTo"/>
        <c:txPr>
          <a:bodyPr/>
          <a:lstStyle/>
          <a:p>
            <a:pPr>
              <a:defRPr sz="1600"/>
            </a:pPr>
            <a:endParaRPr lang="en-US"/>
          </a:p>
        </c:txPr>
        <c:crossAx val="109019520"/>
        <c:crosses val="autoZero"/>
        <c:auto val="1"/>
        <c:lblAlgn val="ctr"/>
        <c:lblOffset val="100"/>
        <c:noMultiLvlLbl val="0"/>
      </c:catAx>
      <c:valAx>
        <c:axId val="109019520"/>
        <c:scaling>
          <c:orientation val="minMax"/>
          <c:max val="1"/>
        </c:scaling>
        <c:delete val="1"/>
        <c:axPos val="b"/>
        <c:numFmt formatCode="0%" sourceLinked="1"/>
        <c:majorTickMark val="out"/>
        <c:minorTickMark val="none"/>
        <c:tickLblPos val="none"/>
        <c:crossAx val="109005440"/>
        <c:crosses val="autoZero"/>
        <c:crossBetween val="between"/>
      </c:valAx>
    </c:plotArea>
    <c:legend>
      <c:legendPos val="r"/>
      <c:layout>
        <c:manualLayout>
          <c:xMode val="edge"/>
          <c:yMode val="edge"/>
          <c:x val="0.24554527001405291"/>
          <c:y val="0.10134838884638055"/>
          <c:w val="0.75088577100666953"/>
          <c:h val="9.0231565800734423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pPr>
            <a:r>
              <a:rPr lang="en-US" sz="1600" b="1" i="1" dirty="0" smtClean="0"/>
              <a:t>Cards Used</a:t>
            </a:r>
            <a:endParaRPr lang="en-US" sz="1600" b="1" i="1" baseline="0" dirty="0"/>
          </a:p>
        </c:rich>
      </c:tx>
      <c:layout>
        <c:manualLayout>
          <c:xMode val="edge"/>
          <c:yMode val="edge"/>
          <c:x val="0.23153762029746291"/>
          <c:y val="2.4594999643171487E-3"/>
        </c:manualLayout>
      </c:layout>
      <c:overlay val="0"/>
    </c:title>
    <c:autoTitleDeleted val="0"/>
    <c:plotArea>
      <c:layout>
        <c:manualLayout>
          <c:layoutTarget val="inner"/>
          <c:xMode val="edge"/>
          <c:yMode val="edge"/>
          <c:x val="0"/>
          <c:y val="0.24677520603887643"/>
          <c:w val="1"/>
          <c:h val="0.75322479396112363"/>
        </c:manualLayout>
      </c:layout>
      <c:barChart>
        <c:barDir val="bar"/>
        <c:grouping val="clustered"/>
        <c:varyColors val="0"/>
        <c:ser>
          <c:idx val="0"/>
          <c:order val="0"/>
          <c:tx>
            <c:strRef>
              <c:f>Sheet1!$B$1</c:f>
              <c:strCache>
                <c:ptCount val="1"/>
                <c:pt idx="0">
                  <c:v>Personal</c:v>
                </c:pt>
              </c:strCache>
            </c:strRef>
          </c:tx>
          <c:spPr>
            <a:solidFill>
              <a:schemeClr val="bg1">
                <a:lumMod val="95000"/>
              </a:schemeClr>
            </a:solidFill>
            <a:ln>
              <a:noFill/>
            </a:ln>
          </c:spPr>
          <c:invertIfNegative val="0"/>
          <c:dLbls>
            <c:dLbl>
              <c:idx val="0"/>
              <c:layout/>
              <c:dLblPos val="ctr"/>
              <c:showLegendKey val="0"/>
              <c:showVal val="1"/>
              <c:showCatName val="0"/>
              <c:showSerName val="0"/>
              <c:showPercent val="0"/>
              <c:showBubbleSize val="0"/>
            </c:dLbl>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Sheet1!$B$2:$B$5</c:f>
              <c:numCache>
                <c:formatCode>0%</c:formatCode>
                <c:ptCount val="4"/>
                <c:pt idx="0">
                  <c:v>0.28000000000000008</c:v>
                </c:pt>
                <c:pt idx="1">
                  <c:v>0.18000000000000024</c:v>
                </c:pt>
                <c:pt idx="2">
                  <c:v>0.14000000000000001</c:v>
                </c:pt>
                <c:pt idx="3">
                  <c:v>7.0000000000000021E-2</c:v>
                </c:pt>
              </c:numCache>
            </c:numRef>
          </c:val>
        </c:ser>
        <c:ser>
          <c:idx val="1"/>
          <c:order val="1"/>
          <c:tx>
            <c:strRef>
              <c:f>Sheet1!$C$1</c:f>
              <c:strCache>
                <c:ptCount val="1"/>
                <c:pt idx="0">
                  <c:v>Walking</c:v>
                </c:pt>
              </c:strCache>
            </c:strRef>
          </c:tx>
          <c:spPr>
            <a:solidFill>
              <a:schemeClr val="bg1">
                <a:lumMod val="75000"/>
              </a:schemeClr>
            </a:solidFill>
            <a:ln>
              <a:noFill/>
            </a:ln>
          </c:spPr>
          <c:invertIfNegative val="0"/>
          <c:dLbls>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Sheet1!$C$2:$C$5</c:f>
              <c:numCache>
                <c:formatCode>0%</c:formatCode>
                <c:ptCount val="4"/>
                <c:pt idx="0">
                  <c:v>0.30000000000000032</c:v>
                </c:pt>
                <c:pt idx="1">
                  <c:v>0.52</c:v>
                </c:pt>
                <c:pt idx="2">
                  <c:v>0.65000000000001346</c:v>
                </c:pt>
                <c:pt idx="3">
                  <c:v>0.81</c:v>
                </c:pt>
              </c:numCache>
            </c:numRef>
          </c:val>
        </c:ser>
        <c:ser>
          <c:idx val="2"/>
          <c:order val="2"/>
          <c:tx>
            <c:strRef>
              <c:f>Sheet1!$D$1</c:f>
              <c:strCache>
                <c:ptCount val="1"/>
                <c:pt idx="0">
                  <c:v>Central Bill</c:v>
                </c:pt>
              </c:strCache>
            </c:strRef>
          </c:tx>
          <c:spPr>
            <a:solidFill>
              <a:schemeClr val="bg1">
                <a:lumMod val="50000"/>
              </a:schemeClr>
            </a:solidFill>
            <a:ln>
              <a:noFill/>
            </a:ln>
          </c:spPr>
          <c:invertIfNegative val="0"/>
          <c:dLbls>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&lt;$1M</c:v>
                </c:pt>
                <c:pt idx="1">
                  <c:v>$1M to &lt;$10M</c:v>
                </c:pt>
                <c:pt idx="2">
                  <c:v>$10M to &lt;$50M</c:v>
                </c:pt>
                <c:pt idx="3">
                  <c:v>$50M+</c:v>
                </c:pt>
              </c:strCache>
            </c:strRef>
          </c:cat>
          <c:val>
            <c:numRef>
              <c:f>Sheet1!$D$2:$D$5</c:f>
              <c:numCache>
                <c:formatCode>0%</c:formatCode>
                <c:ptCount val="4"/>
                <c:pt idx="0">
                  <c:v>0.74000000000000365</c:v>
                </c:pt>
                <c:pt idx="1">
                  <c:v>0.56000000000000005</c:v>
                </c:pt>
                <c:pt idx="2">
                  <c:v>0.49000000000000032</c:v>
                </c:pt>
                <c:pt idx="3">
                  <c:v>0.38000000000000617</c:v>
                </c:pt>
              </c:numCache>
            </c:numRef>
          </c:val>
        </c:ser>
        <c:dLbls>
          <c:showLegendKey val="0"/>
          <c:showVal val="0"/>
          <c:showCatName val="0"/>
          <c:showSerName val="0"/>
          <c:showPercent val="0"/>
          <c:showBubbleSize val="0"/>
        </c:dLbls>
        <c:gapWidth val="100"/>
        <c:axId val="186809344"/>
        <c:axId val="186823424"/>
      </c:barChart>
      <c:catAx>
        <c:axId val="186809344"/>
        <c:scaling>
          <c:orientation val="minMax"/>
        </c:scaling>
        <c:delete val="1"/>
        <c:axPos val="l"/>
        <c:majorTickMark val="out"/>
        <c:minorTickMark val="none"/>
        <c:tickLblPos val="none"/>
        <c:crossAx val="186823424"/>
        <c:crosses val="autoZero"/>
        <c:auto val="1"/>
        <c:lblAlgn val="ctr"/>
        <c:lblOffset val="100"/>
        <c:noMultiLvlLbl val="0"/>
      </c:catAx>
      <c:valAx>
        <c:axId val="186823424"/>
        <c:scaling>
          <c:orientation val="minMax"/>
          <c:max val="1"/>
        </c:scaling>
        <c:delete val="1"/>
        <c:axPos val="b"/>
        <c:numFmt formatCode="0%" sourceLinked="1"/>
        <c:majorTickMark val="out"/>
        <c:minorTickMark val="none"/>
        <c:tickLblPos val="none"/>
        <c:crossAx val="186809344"/>
        <c:crosses val="autoZero"/>
        <c:crossBetween val="between"/>
      </c:valAx>
    </c:plotArea>
    <c:legend>
      <c:legendPos val="r"/>
      <c:layout>
        <c:manualLayout>
          <c:xMode val="edge"/>
          <c:yMode val="edge"/>
          <c:x val="0"/>
          <c:y val="6.5094559554678022E-2"/>
          <c:w val="0.60555555555555562"/>
          <c:h val="0.1899293479553784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1"/>
            </a:pPr>
            <a:r>
              <a:rPr lang="en-US" sz="1400" b="1" i="1" dirty="0" smtClean="0"/>
              <a:t>Liability Agreements for Travel Card Spending</a:t>
            </a:r>
            <a:endParaRPr lang="en-US" sz="1400" b="1" i="1" dirty="0"/>
          </a:p>
        </c:rich>
      </c:tx>
      <c:layout>
        <c:manualLayout>
          <c:xMode val="edge"/>
          <c:yMode val="edge"/>
          <c:x val="0.14899686348654759"/>
          <c:y val="8.0748394660553246E-4"/>
        </c:manualLayout>
      </c:layout>
      <c:overlay val="1"/>
    </c:title>
    <c:autoTitleDeleted val="0"/>
    <c:plotArea>
      <c:layout>
        <c:manualLayout>
          <c:layoutTarget val="inner"/>
          <c:xMode val="edge"/>
          <c:yMode val="edge"/>
          <c:x val="0"/>
          <c:y val="0.33958975637746147"/>
          <c:w val="1"/>
          <c:h val="0.43262209033245513"/>
        </c:manualLayout>
      </c:layout>
      <c:barChart>
        <c:barDir val="col"/>
        <c:grouping val="clustered"/>
        <c:varyColors val="0"/>
        <c:ser>
          <c:idx val="0"/>
          <c:order val="0"/>
          <c:tx>
            <c:strRef>
              <c:f>Sheet1!$B$1</c:f>
              <c:strCache>
                <c:ptCount val="1"/>
                <c:pt idx="0">
                  <c:v>Individual</c:v>
                </c:pt>
              </c:strCache>
            </c:strRef>
          </c:tx>
          <c:spPr>
            <a:solidFill>
              <a:srgbClr val="9999FF"/>
            </a:solidFill>
            <a:ln>
              <a:solidFill>
                <a:schemeClr val="tx1"/>
              </a:solidFill>
            </a:ln>
          </c:spPr>
          <c:invertIfNegative val="0"/>
          <c:dLbls>
            <c:dLbl>
              <c:idx val="1"/>
              <c:layout>
                <c:manualLayout>
                  <c:x val="0"/>
                  <c:y val="0.17961067132139494"/>
                </c:manualLayout>
              </c:layout>
              <c:dLblPos val="outEnd"/>
              <c:showLegendKey val="0"/>
              <c:showVal val="1"/>
              <c:showCatName val="0"/>
              <c:showSerName val="0"/>
              <c:showPercent val="0"/>
              <c:showBubbleSize val="0"/>
            </c:dLbl>
            <c:dLbl>
              <c:idx val="2"/>
              <c:layout>
                <c:manualLayout>
                  <c:x val="0"/>
                  <c:y val="0.16723142672687041"/>
                </c:manualLayout>
              </c:layout>
              <c:dLblPos val="outEnd"/>
              <c:showLegendKey val="0"/>
              <c:showVal val="1"/>
              <c:showCatName val="0"/>
              <c:showSerName val="0"/>
              <c:showPercent val="0"/>
              <c:showBubbleSize val="0"/>
            </c:dLbl>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2006</c:v>
                </c:pt>
                <c:pt idx="1">
                  <c:v>2009</c:v>
                </c:pt>
                <c:pt idx="2">
                  <c:v>2011</c:v>
                </c:pt>
              </c:numCache>
            </c:numRef>
          </c:cat>
          <c:val>
            <c:numRef>
              <c:f>Sheet1!$B$2:$B$4</c:f>
              <c:numCache>
                <c:formatCode>0%</c:formatCode>
                <c:ptCount val="3"/>
                <c:pt idx="0">
                  <c:v>0.28000000000000008</c:v>
                </c:pt>
                <c:pt idx="1">
                  <c:v>0.25</c:v>
                </c:pt>
                <c:pt idx="2">
                  <c:v>0.23</c:v>
                </c:pt>
              </c:numCache>
            </c:numRef>
          </c:val>
        </c:ser>
        <c:ser>
          <c:idx val="1"/>
          <c:order val="1"/>
          <c:tx>
            <c:strRef>
              <c:f>Sheet1!$C$1</c:f>
              <c:strCache>
                <c:ptCount val="1"/>
                <c:pt idx="0">
                  <c:v>Corp</c:v>
                </c:pt>
              </c:strCache>
            </c:strRef>
          </c:tx>
          <c:spPr>
            <a:solidFill>
              <a:srgbClr val="CCFFCC"/>
            </a:solidFill>
            <a:ln>
              <a:solidFill>
                <a:schemeClr val="tx1"/>
              </a:solidFill>
            </a:ln>
          </c:spPr>
          <c:invertIfNegative val="0"/>
          <c:dLbls>
            <c:txPr>
              <a:bodyPr/>
              <a:lstStyle/>
              <a:p>
                <a:pPr>
                  <a:defRPr sz="1200" b="1">
                    <a:solidFill>
                      <a:schemeClr val="tx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2006</c:v>
                </c:pt>
                <c:pt idx="1">
                  <c:v>2009</c:v>
                </c:pt>
                <c:pt idx="2">
                  <c:v>2011</c:v>
                </c:pt>
              </c:numCache>
            </c:numRef>
          </c:cat>
          <c:val>
            <c:numRef>
              <c:f>Sheet1!$C$2:$C$4</c:f>
              <c:numCache>
                <c:formatCode>0%</c:formatCode>
                <c:ptCount val="3"/>
                <c:pt idx="0">
                  <c:v>0.58000000000000007</c:v>
                </c:pt>
                <c:pt idx="1">
                  <c:v>0.63000000000002065</c:v>
                </c:pt>
                <c:pt idx="2">
                  <c:v>0.65000000000003255</c:v>
                </c:pt>
              </c:numCache>
            </c:numRef>
          </c:val>
        </c:ser>
        <c:dLbls>
          <c:showLegendKey val="0"/>
          <c:showVal val="1"/>
          <c:showCatName val="0"/>
          <c:showSerName val="0"/>
          <c:showPercent val="0"/>
          <c:showBubbleSize val="0"/>
        </c:dLbls>
        <c:gapWidth val="50"/>
        <c:axId val="109475328"/>
        <c:axId val="109476864"/>
      </c:barChart>
      <c:catAx>
        <c:axId val="109475328"/>
        <c:scaling>
          <c:orientation val="minMax"/>
        </c:scaling>
        <c:delete val="0"/>
        <c:axPos val="b"/>
        <c:numFmt formatCode="General" sourceLinked="1"/>
        <c:majorTickMark val="out"/>
        <c:minorTickMark val="none"/>
        <c:tickLblPos val="nextTo"/>
        <c:txPr>
          <a:bodyPr/>
          <a:lstStyle/>
          <a:p>
            <a:pPr>
              <a:defRPr sz="1400" b="1"/>
            </a:pPr>
            <a:endParaRPr lang="en-US"/>
          </a:p>
        </c:txPr>
        <c:crossAx val="109476864"/>
        <c:crosses val="autoZero"/>
        <c:auto val="1"/>
        <c:lblAlgn val="ctr"/>
        <c:lblOffset val="100"/>
        <c:noMultiLvlLbl val="0"/>
      </c:catAx>
      <c:valAx>
        <c:axId val="109476864"/>
        <c:scaling>
          <c:orientation val="minMax"/>
          <c:max val="0.70000000000000062"/>
          <c:min val="0"/>
        </c:scaling>
        <c:delete val="1"/>
        <c:axPos val="l"/>
        <c:numFmt formatCode="0%" sourceLinked="1"/>
        <c:majorTickMark val="out"/>
        <c:minorTickMark val="none"/>
        <c:tickLblPos val="none"/>
        <c:crossAx val="109475328"/>
        <c:crosses val="autoZero"/>
        <c:crossBetween val="between"/>
      </c:valAx>
    </c:plotArea>
    <c:legend>
      <c:legendPos val="r"/>
      <c:layout>
        <c:manualLayout>
          <c:xMode val="edge"/>
          <c:yMode val="edge"/>
          <c:x val="0"/>
          <c:y val="0.16317618417022794"/>
          <c:w val="0.48357809185299278"/>
          <c:h val="0.1547896697104403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190780839895078"/>
          <c:y val="0.23628757422321217"/>
          <c:w val="0.61809212598425156"/>
          <c:h val="0.76371242577678777"/>
        </c:manualLayout>
      </c:layout>
      <c:barChart>
        <c:barDir val="bar"/>
        <c:grouping val="clustered"/>
        <c:varyColors val="0"/>
        <c:ser>
          <c:idx val="0"/>
          <c:order val="0"/>
          <c:tx>
            <c:strRef>
              <c:f>Sheet1!$B$1</c:f>
              <c:strCache>
                <c:ptCount val="1"/>
                <c:pt idx="0">
                  <c:v>Fortune 500</c:v>
                </c:pt>
              </c:strCache>
            </c:strRef>
          </c:tx>
          <c:spPr>
            <a:solidFill>
              <a:srgbClr val="002060"/>
            </a:solidFill>
          </c:spPr>
          <c:invertIfNegative val="0"/>
          <c:dLbls>
            <c:dLbl>
              <c:idx val="0"/>
              <c:layout/>
              <c:tx>
                <c:rich>
                  <a:bodyPr/>
                  <a:lstStyle/>
                  <a:p>
                    <a:r>
                      <a:rPr lang="en-US" smtClean="0">
                        <a:solidFill>
                          <a:schemeClr val="bg1"/>
                        </a:solidFill>
                      </a:rPr>
                      <a:t>2</a:t>
                    </a:r>
                    <a:r>
                      <a:rPr lang="en-US" smtClean="0"/>
                      <a:t>1%</a:t>
                    </a:r>
                    <a:endParaRPr lang="en-US"/>
                  </a:p>
                </c:rich>
              </c:tx>
              <c:dLblPos val="ctr"/>
              <c:showLegendKey val="0"/>
              <c:showVal val="1"/>
              <c:showCatName val="0"/>
              <c:showSerName val="0"/>
              <c:showPercent val="0"/>
              <c:showBubbleSize val="0"/>
            </c:dLbl>
            <c:dLbl>
              <c:idx val="1"/>
              <c:layout/>
              <c:tx>
                <c:rich>
                  <a:bodyPr/>
                  <a:lstStyle/>
                  <a:p>
                    <a:r>
                      <a:rPr lang="en-US" smtClean="0">
                        <a:solidFill>
                          <a:schemeClr val="bg1"/>
                        </a:solidFill>
                      </a:rPr>
                      <a:t>6</a:t>
                    </a:r>
                    <a:r>
                      <a:rPr lang="en-US" smtClean="0"/>
                      <a:t>0</a:t>
                    </a:r>
                    <a:endParaRPr lang="en-US" dirty="0"/>
                  </a:p>
                </c:rich>
              </c:tx>
              <c:dLblPos val="ctr"/>
              <c:showLegendKey val="0"/>
              <c:showVal val="1"/>
              <c:showCatName val="0"/>
              <c:showSerName val="0"/>
              <c:showPercent val="0"/>
              <c:showBubbleSize val="0"/>
            </c:dLbl>
            <c:dLbl>
              <c:idx val="2"/>
              <c:layout/>
              <c:tx>
                <c:rich>
                  <a:bodyPr/>
                  <a:lstStyle/>
                  <a:p>
                    <a:r>
                      <a:rPr lang="en-US" smtClean="0">
                        <a:solidFill>
                          <a:schemeClr val="bg1"/>
                        </a:solidFill>
                      </a:rPr>
                      <a:t>$</a:t>
                    </a:r>
                    <a:r>
                      <a:rPr lang="en-US" smtClean="0"/>
                      <a:t>162</a:t>
                    </a:r>
                    <a:endParaRPr lang="en-US" dirty="0"/>
                  </a:p>
                </c:rich>
              </c:tx>
              <c:dLblPos val="ctr"/>
              <c:showLegendKey val="0"/>
              <c:showVal val="1"/>
              <c:showCatName val="0"/>
              <c:showSerName val="0"/>
              <c:showPercent val="0"/>
              <c:showBubbleSize val="0"/>
            </c:dLbl>
            <c:dLbl>
              <c:idx val="3"/>
              <c:layout/>
              <c:tx>
                <c:rich>
                  <a:bodyPr/>
                  <a:lstStyle/>
                  <a:p>
                    <a:r>
                      <a:rPr lang="en-US" smtClean="0">
                        <a:solidFill>
                          <a:schemeClr val="bg1"/>
                        </a:solidFill>
                      </a:rPr>
                      <a:t>$</a:t>
                    </a:r>
                    <a:r>
                      <a:rPr lang="en-US" smtClean="0"/>
                      <a:t>9,756</a:t>
                    </a:r>
                    <a:endParaRPr lang="en-US" dirty="0"/>
                  </a:p>
                </c:rich>
              </c:tx>
              <c:dLblPos val="ctr"/>
              <c:showLegendKey val="0"/>
              <c:showVal val="1"/>
              <c:showCatName val="0"/>
              <c:showSerName val="0"/>
              <c:showPercent val="0"/>
              <c:showBubbleSize val="0"/>
            </c:dLbl>
            <c:dLbl>
              <c:idx val="4"/>
              <c:layout/>
              <c:tx>
                <c:rich>
                  <a:bodyPr/>
                  <a:lstStyle/>
                  <a:p>
                    <a:r>
                      <a:rPr lang="en-US" smtClean="0">
                        <a:solidFill>
                          <a:schemeClr val="bg1"/>
                        </a:solidFill>
                      </a:rPr>
                      <a:t>0</a:t>
                    </a:r>
                    <a:r>
                      <a:rPr lang="en-US" smtClean="0"/>
                      <a:t>.50%</a:t>
                    </a:r>
                    <a:endParaRPr lang="en-US" dirty="0"/>
                  </a:p>
                </c:rich>
              </c:tx>
              <c:dLblPos val="ctr"/>
              <c:showLegendKey val="0"/>
              <c:showVal val="1"/>
              <c:showCatName val="0"/>
              <c:showSerName val="0"/>
              <c:showPercent val="0"/>
              <c:showBubbleSize val="0"/>
            </c:dLbl>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 of employees w/ card </c:v>
                </c:pt>
                <c:pt idx="1">
                  <c:v>Annual transactions / card </c:v>
                </c:pt>
                <c:pt idx="2">
                  <c:v>Average transaction size</c:v>
                </c:pt>
                <c:pt idx="3">
                  <c:v>Annual spend / card </c:v>
                </c:pt>
                <c:pt idx="4">
                  <c:v>Spend (% of revenue)</c:v>
                </c:pt>
              </c:strCache>
            </c:strRef>
          </c:cat>
          <c:val>
            <c:numRef>
              <c:f>Sheet1!$B$2:$B$6</c:f>
              <c:numCache>
                <c:formatCode>0%</c:formatCode>
                <c:ptCount val="5"/>
                <c:pt idx="0">
                  <c:v>0.77777777777777835</c:v>
                </c:pt>
                <c:pt idx="1">
                  <c:v>0.8</c:v>
                </c:pt>
                <c:pt idx="2">
                  <c:v>0.78640776699029058</c:v>
                </c:pt>
                <c:pt idx="3">
                  <c:v>0.63023255813953494</c:v>
                </c:pt>
                <c:pt idx="4">
                  <c:v>0.62500000000000078</c:v>
                </c:pt>
              </c:numCache>
            </c:numRef>
          </c:val>
        </c:ser>
        <c:ser>
          <c:idx val="1"/>
          <c:order val="1"/>
          <c:tx>
            <c:strRef>
              <c:f>Sheet1!$C$1</c:f>
              <c:strCache>
                <c:ptCount val="1"/>
                <c:pt idx="0">
                  <c:v>Large corp</c:v>
                </c:pt>
              </c:strCache>
            </c:strRef>
          </c:tx>
          <c:spPr>
            <a:solidFill>
              <a:srgbClr val="0070C0"/>
            </a:solidFill>
          </c:spPr>
          <c:invertIfNegative val="0"/>
          <c:dLbls>
            <c:dLbl>
              <c:idx val="0"/>
              <c:layout/>
              <c:tx>
                <c:rich>
                  <a:bodyPr/>
                  <a:lstStyle/>
                  <a:p>
                    <a:r>
                      <a:rPr lang="en-US" smtClean="0">
                        <a:solidFill>
                          <a:schemeClr val="bg1"/>
                        </a:solidFill>
                      </a:rPr>
                      <a:t>2</a:t>
                    </a:r>
                    <a:r>
                      <a:rPr lang="en-US" smtClean="0"/>
                      <a:t>0%</a:t>
                    </a:r>
                    <a:endParaRPr lang="en-US"/>
                  </a:p>
                </c:rich>
              </c:tx>
              <c:dLblPos val="ctr"/>
              <c:showLegendKey val="0"/>
              <c:showVal val="1"/>
              <c:showCatName val="0"/>
              <c:showSerName val="0"/>
              <c:showPercent val="0"/>
              <c:showBubbleSize val="0"/>
            </c:dLbl>
            <c:dLbl>
              <c:idx val="1"/>
              <c:layout/>
              <c:tx>
                <c:rich>
                  <a:bodyPr/>
                  <a:lstStyle/>
                  <a:p>
                    <a:r>
                      <a:rPr lang="en-US" smtClean="0">
                        <a:solidFill>
                          <a:schemeClr val="bg1"/>
                        </a:solidFill>
                      </a:rPr>
                      <a:t>7</a:t>
                    </a:r>
                    <a:r>
                      <a:rPr lang="en-US" smtClean="0"/>
                      <a:t>3</a:t>
                    </a:r>
                    <a:endParaRPr lang="en-US" dirty="0"/>
                  </a:p>
                </c:rich>
              </c:tx>
              <c:dLblPos val="ctr"/>
              <c:showLegendKey val="0"/>
              <c:showVal val="1"/>
              <c:showCatName val="0"/>
              <c:showSerName val="0"/>
              <c:showPercent val="0"/>
              <c:showBubbleSize val="0"/>
            </c:dLbl>
            <c:dLbl>
              <c:idx val="2"/>
              <c:layout/>
              <c:tx>
                <c:rich>
                  <a:bodyPr/>
                  <a:lstStyle/>
                  <a:p>
                    <a:r>
                      <a:rPr lang="en-US" smtClean="0">
                        <a:solidFill>
                          <a:schemeClr val="bg1"/>
                        </a:solidFill>
                      </a:rPr>
                      <a:t>$</a:t>
                    </a:r>
                    <a:r>
                      <a:rPr lang="en-US" smtClean="0"/>
                      <a:t>188</a:t>
                    </a:r>
                    <a:endParaRPr lang="en-US" dirty="0"/>
                  </a:p>
                </c:rich>
              </c:tx>
              <c:dLblPos val="ctr"/>
              <c:showLegendKey val="0"/>
              <c:showVal val="1"/>
              <c:showCatName val="0"/>
              <c:showSerName val="0"/>
              <c:showPercent val="0"/>
              <c:showBubbleSize val="0"/>
            </c:dLbl>
            <c:dLbl>
              <c:idx val="3"/>
              <c:layout/>
              <c:tx>
                <c:rich>
                  <a:bodyPr/>
                  <a:lstStyle/>
                  <a:p>
                    <a:r>
                      <a:rPr lang="en-US" smtClean="0">
                        <a:solidFill>
                          <a:schemeClr val="bg1"/>
                        </a:solidFill>
                      </a:rPr>
                      <a:t>$</a:t>
                    </a:r>
                    <a:r>
                      <a:rPr lang="en-US" smtClean="0"/>
                      <a:t>13,812</a:t>
                    </a:r>
                    <a:endParaRPr lang="en-US" dirty="0"/>
                  </a:p>
                </c:rich>
              </c:tx>
              <c:dLblPos val="ctr"/>
              <c:showLegendKey val="0"/>
              <c:showVal val="1"/>
              <c:showCatName val="0"/>
              <c:showSerName val="0"/>
              <c:showPercent val="0"/>
              <c:showBubbleSize val="0"/>
            </c:dLbl>
            <c:dLbl>
              <c:idx val="4"/>
              <c:layout/>
              <c:tx>
                <c:rich>
                  <a:bodyPr/>
                  <a:lstStyle/>
                  <a:p>
                    <a:r>
                      <a:rPr lang="en-US" smtClean="0">
                        <a:solidFill>
                          <a:schemeClr val="bg1"/>
                        </a:solidFill>
                      </a:rPr>
                      <a:t>0</a:t>
                    </a:r>
                    <a:r>
                      <a:rPr lang="en-US" smtClean="0"/>
                      <a:t>.60%</a:t>
                    </a:r>
                    <a:endParaRPr lang="en-US" dirty="0"/>
                  </a:p>
                </c:rich>
              </c:tx>
              <c:dLblPos val="ctr"/>
              <c:showLegendKey val="0"/>
              <c:showVal val="1"/>
              <c:showCatName val="0"/>
              <c:showSerName val="0"/>
              <c:showPercent val="0"/>
              <c:showBubbleSize val="0"/>
            </c:dLbl>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 of employees w/ card </c:v>
                </c:pt>
                <c:pt idx="1">
                  <c:v>Annual transactions / card </c:v>
                </c:pt>
                <c:pt idx="2">
                  <c:v>Average transaction size</c:v>
                </c:pt>
                <c:pt idx="3">
                  <c:v>Annual spend / card </c:v>
                </c:pt>
                <c:pt idx="4">
                  <c:v>Spend (% of revenue)</c:v>
                </c:pt>
              </c:strCache>
            </c:strRef>
          </c:cat>
          <c:val>
            <c:numRef>
              <c:f>Sheet1!$C$2:$C$6</c:f>
              <c:numCache>
                <c:formatCode>0%</c:formatCode>
                <c:ptCount val="5"/>
                <c:pt idx="0">
                  <c:v>0.7407407407407407</c:v>
                </c:pt>
                <c:pt idx="1">
                  <c:v>0.97333333333333361</c:v>
                </c:pt>
                <c:pt idx="2">
                  <c:v>0.91262135922330179</c:v>
                </c:pt>
                <c:pt idx="3">
                  <c:v>0.89224806201550455</c:v>
                </c:pt>
                <c:pt idx="4">
                  <c:v>0.75000000000000078</c:v>
                </c:pt>
              </c:numCache>
            </c:numRef>
          </c:val>
        </c:ser>
        <c:ser>
          <c:idx val="2"/>
          <c:order val="2"/>
          <c:tx>
            <c:strRef>
              <c:f>Sheet1!$D$1</c:f>
              <c:strCache>
                <c:ptCount val="1"/>
                <c:pt idx="0">
                  <c:v>Mid market</c:v>
                </c:pt>
              </c:strCache>
            </c:strRef>
          </c:tx>
          <c:spPr>
            <a:solidFill>
              <a:srgbClr val="00B0F0"/>
            </a:solidFill>
          </c:spPr>
          <c:invertIfNegative val="0"/>
          <c:dLbls>
            <c:dLbl>
              <c:idx val="0"/>
              <c:layout/>
              <c:tx>
                <c:rich>
                  <a:bodyPr/>
                  <a:lstStyle/>
                  <a:p>
                    <a:r>
                      <a:rPr lang="en-US" smtClean="0">
                        <a:solidFill>
                          <a:schemeClr val="bg1"/>
                        </a:solidFill>
                      </a:rPr>
                      <a:t>2</a:t>
                    </a:r>
                    <a:r>
                      <a:rPr lang="en-US" smtClean="0"/>
                      <a:t>7%</a:t>
                    </a:r>
                    <a:endParaRPr lang="en-US"/>
                  </a:p>
                </c:rich>
              </c:tx>
              <c:dLblPos val="ctr"/>
              <c:showLegendKey val="0"/>
              <c:showVal val="1"/>
              <c:showCatName val="0"/>
              <c:showSerName val="0"/>
              <c:showPercent val="0"/>
              <c:showBubbleSize val="0"/>
            </c:dLbl>
            <c:dLbl>
              <c:idx val="1"/>
              <c:layout/>
              <c:tx>
                <c:rich>
                  <a:bodyPr/>
                  <a:lstStyle/>
                  <a:p>
                    <a:r>
                      <a:rPr lang="en-US" smtClean="0">
                        <a:solidFill>
                          <a:schemeClr val="bg1"/>
                        </a:solidFill>
                      </a:rPr>
                      <a:t>7</a:t>
                    </a:r>
                    <a:r>
                      <a:rPr lang="en-US" smtClean="0"/>
                      <a:t>5</a:t>
                    </a:r>
                    <a:endParaRPr lang="en-US" dirty="0"/>
                  </a:p>
                </c:rich>
              </c:tx>
              <c:dLblPos val="ctr"/>
              <c:showLegendKey val="0"/>
              <c:showVal val="1"/>
              <c:showCatName val="0"/>
              <c:showSerName val="0"/>
              <c:showPercent val="0"/>
              <c:showBubbleSize val="0"/>
            </c:dLbl>
            <c:dLbl>
              <c:idx val="2"/>
              <c:layout/>
              <c:tx>
                <c:rich>
                  <a:bodyPr/>
                  <a:lstStyle/>
                  <a:p>
                    <a:r>
                      <a:rPr lang="en-US" smtClean="0">
                        <a:solidFill>
                          <a:schemeClr val="bg1"/>
                        </a:solidFill>
                      </a:rPr>
                      <a:t>$</a:t>
                    </a:r>
                    <a:r>
                      <a:rPr lang="en-US" smtClean="0"/>
                      <a:t>206</a:t>
                    </a:r>
                    <a:endParaRPr lang="en-US" dirty="0"/>
                  </a:p>
                </c:rich>
              </c:tx>
              <c:dLblPos val="ctr"/>
              <c:showLegendKey val="0"/>
              <c:showVal val="1"/>
              <c:showCatName val="0"/>
              <c:showSerName val="0"/>
              <c:showPercent val="0"/>
              <c:showBubbleSize val="0"/>
            </c:dLbl>
            <c:dLbl>
              <c:idx val="3"/>
              <c:layout/>
              <c:tx>
                <c:rich>
                  <a:bodyPr/>
                  <a:lstStyle/>
                  <a:p>
                    <a:r>
                      <a:rPr lang="en-US" smtClean="0">
                        <a:solidFill>
                          <a:schemeClr val="bg1"/>
                        </a:solidFill>
                      </a:rPr>
                      <a:t>$</a:t>
                    </a:r>
                    <a:r>
                      <a:rPr lang="en-US" smtClean="0"/>
                      <a:t>15,480</a:t>
                    </a:r>
                    <a:endParaRPr lang="en-US" dirty="0"/>
                  </a:p>
                </c:rich>
              </c:tx>
              <c:dLblPos val="ctr"/>
              <c:showLegendKey val="0"/>
              <c:showVal val="1"/>
              <c:showCatName val="0"/>
              <c:showSerName val="0"/>
              <c:showPercent val="0"/>
              <c:showBubbleSize val="0"/>
            </c:dLbl>
            <c:dLbl>
              <c:idx val="4"/>
              <c:layout/>
              <c:tx>
                <c:rich>
                  <a:bodyPr/>
                  <a:lstStyle/>
                  <a:p>
                    <a:r>
                      <a:rPr lang="en-US" smtClean="0">
                        <a:solidFill>
                          <a:schemeClr val="bg1"/>
                        </a:solidFill>
                      </a:rPr>
                      <a:t>0</a:t>
                    </a:r>
                    <a:r>
                      <a:rPr lang="en-US" smtClean="0"/>
                      <a:t>.80%</a:t>
                    </a:r>
                    <a:endParaRPr lang="en-US" dirty="0"/>
                  </a:p>
                </c:rich>
              </c:tx>
              <c:dLblPos val="ctr"/>
              <c:showLegendKey val="0"/>
              <c:showVal val="1"/>
              <c:showCatName val="0"/>
              <c:showSerName val="0"/>
              <c:showPercent val="0"/>
              <c:showBubbleSize val="0"/>
            </c:dLbl>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 of employees w/ card </c:v>
                </c:pt>
                <c:pt idx="1">
                  <c:v>Annual transactions / card </c:v>
                </c:pt>
                <c:pt idx="2">
                  <c:v>Average transaction size</c:v>
                </c:pt>
                <c:pt idx="3">
                  <c:v>Annual spend / card </c:v>
                </c:pt>
                <c:pt idx="4">
                  <c:v>Spend (% of revenue)</c:v>
                </c:pt>
              </c:strCache>
            </c:strRef>
          </c:cat>
          <c:val>
            <c:numRef>
              <c:f>Sheet1!$D$2:$D$6</c:f>
              <c:numCache>
                <c:formatCode>0%</c:formatCode>
                <c:ptCount val="5"/>
                <c:pt idx="0">
                  <c:v>1</c:v>
                </c:pt>
                <c:pt idx="1">
                  <c:v>1</c:v>
                </c:pt>
                <c:pt idx="2">
                  <c:v>1</c:v>
                </c:pt>
                <c:pt idx="3">
                  <c:v>1</c:v>
                </c:pt>
                <c:pt idx="4">
                  <c:v>1</c:v>
                </c:pt>
              </c:numCache>
            </c:numRef>
          </c:val>
        </c:ser>
        <c:dLbls>
          <c:showLegendKey val="0"/>
          <c:showVal val="0"/>
          <c:showCatName val="0"/>
          <c:showSerName val="0"/>
          <c:showPercent val="0"/>
          <c:showBubbleSize val="0"/>
        </c:dLbls>
        <c:gapWidth val="100"/>
        <c:axId val="91477120"/>
        <c:axId val="91478656"/>
      </c:barChart>
      <c:catAx>
        <c:axId val="91477120"/>
        <c:scaling>
          <c:orientation val="maxMin"/>
        </c:scaling>
        <c:delete val="0"/>
        <c:axPos val="l"/>
        <c:majorTickMark val="out"/>
        <c:minorTickMark val="none"/>
        <c:tickLblPos val="nextTo"/>
        <c:crossAx val="91478656"/>
        <c:crosses val="autoZero"/>
        <c:auto val="1"/>
        <c:lblAlgn val="ctr"/>
        <c:lblOffset val="100"/>
        <c:noMultiLvlLbl val="0"/>
      </c:catAx>
      <c:valAx>
        <c:axId val="91478656"/>
        <c:scaling>
          <c:orientation val="minMax"/>
          <c:max val="1"/>
          <c:min val="0"/>
        </c:scaling>
        <c:delete val="1"/>
        <c:axPos val="t"/>
        <c:numFmt formatCode="0%" sourceLinked="1"/>
        <c:majorTickMark val="out"/>
        <c:minorTickMark val="none"/>
        <c:tickLblPos val="none"/>
        <c:crossAx val="91477120"/>
        <c:crosses val="autoZero"/>
        <c:crossBetween val="between"/>
      </c:valAx>
    </c:plotArea>
    <c:legend>
      <c:legendPos val="r"/>
      <c:layout>
        <c:manualLayout>
          <c:xMode val="edge"/>
          <c:yMode val="edge"/>
          <c:x val="0.3856094488188978"/>
          <c:y val="1.147460216528144E-3"/>
          <c:w val="0.19151246719160128"/>
          <c:h val="0.21305329770617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4301077085057626"/>
          <c:w val="1"/>
          <c:h val="0.85698922914942965"/>
        </c:manualLayout>
      </c:layout>
      <c:barChart>
        <c:barDir val="bar"/>
        <c:grouping val="stacked"/>
        <c:varyColors val="0"/>
        <c:ser>
          <c:idx val="0"/>
          <c:order val="0"/>
          <c:tx>
            <c:strRef>
              <c:f>Sheet1!$B$1</c:f>
              <c:strCache>
                <c:ptCount val="1"/>
                <c:pt idx="0">
                  <c:v>Comm'l cards (plastics issued)</c:v>
                </c:pt>
              </c:strCache>
            </c:strRef>
          </c:tx>
          <c:spPr>
            <a:solidFill>
              <a:srgbClr val="002060"/>
            </a:solidFill>
            <a:ln w="9525">
              <a:solidFill>
                <a:schemeClr val="tx1"/>
              </a:solidFill>
              <a:prstDash val="solid"/>
            </a:ln>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Travel spend</c:v>
                </c:pt>
                <c:pt idx="1">
                  <c:v>Indirect spend</c:v>
                </c:pt>
                <c:pt idx="2">
                  <c:v>Direct spend</c:v>
                </c:pt>
              </c:strCache>
            </c:strRef>
          </c:cat>
          <c:val>
            <c:numRef>
              <c:f>Sheet1!$B$2:$B$4</c:f>
              <c:numCache>
                <c:formatCode>0%</c:formatCode>
                <c:ptCount val="3"/>
                <c:pt idx="0">
                  <c:v>0.57704545454546818</c:v>
                </c:pt>
                <c:pt idx="1">
                  <c:v>0.24750000000000041</c:v>
                </c:pt>
                <c:pt idx="2">
                  <c:v>9.8837209302325577E-2</c:v>
                </c:pt>
              </c:numCache>
            </c:numRef>
          </c:val>
        </c:ser>
        <c:ser>
          <c:idx val="1"/>
          <c:order val="1"/>
          <c:tx>
            <c:strRef>
              <c:f>Sheet1!$C$1</c:f>
              <c:strCache>
                <c:ptCount val="1"/>
                <c:pt idx="0">
                  <c:v>CTAs / ePayables</c:v>
                </c:pt>
              </c:strCache>
            </c:strRef>
          </c:tx>
          <c:spPr>
            <a:solidFill>
              <a:srgbClr val="0070C0"/>
            </a:solidFill>
            <a:ln w="9525">
              <a:solidFill>
                <a:schemeClr val="tx1"/>
              </a:solidFill>
              <a:prstDash val="solid"/>
            </a:ln>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Travel spend</c:v>
                </c:pt>
                <c:pt idx="1">
                  <c:v>Indirect spend</c:v>
                </c:pt>
                <c:pt idx="2">
                  <c:v>Direct spend</c:v>
                </c:pt>
              </c:strCache>
            </c:strRef>
          </c:cat>
          <c:val>
            <c:numRef>
              <c:f>Sheet1!$C$2:$C$4</c:f>
              <c:numCache>
                <c:formatCode>0%</c:formatCode>
                <c:ptCount val="3"/>
                <c:pt idx="0">
                  <c:v>0.10249999999999998</c:v>
                </c:pt>
                <c:pt idx="1">
                  <c:v>9.7500000000000045E-2</c:v>
                </c:pt>
                <c:pt idx="2">
                  <c:v>6.9302325581395402E-2</c:v>
                </c:pt>
              </c:numCache>
            </c:numRef>
          </c:val>
        </c:ser>
        <c:ser>
          <c:idx val="2"/>
          <c:order val="2"/>
          <c:tx>
            <c:strRef>
              <c:f>Sheet1!$D$1</c:f>
              <c:strCache>
                <c:ptCount val="1"/>
                <c:pt idx="0">
                  <c:v>Personal Cards</c:v>
                </c:pt>
              </c:strCache>
            </c:strRef>
          </c:tx>
          <c:spPr>
            <a:solidFill>
              <a:srgbClr val="00B0F0"/>
            </a:solidFill>
            <a:ln>
              <a:solidFill>
                <a:schemeClr val="tx1"/>
              </a:solidFill>
            </a:ln>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Travel spend</c:v>
                </c:pt>
                <c:pt idx="1">
                  <c:v>Indirect spend</c:v>
                </c:pt>
                <c:pt idx="2">
                  <c:v>Direct spend</c:v>
                </c:pt>
              </c:strCache>
            </c:strRef>
          </c:cat>
          <c:val>
            <c:numRef>
              <c:f>Sheet1!$D$2:$D$4</c:f>
              <c:numCache>
                <c:formatCode>General</c:formatCode>
                <c:ptCount val="3"/>
                <c:pt idx="0" formatCode="0%">
                  <c:v>0.21318181818181819</c:v>
                </c:pt>
              </c:numCache>
            </c:numRef>
          </c:val>
        </c:ser>
        <c:ser>
          <c:idx val="3"/>
          <c:order val="3"/>
          <c:tx>
            <c:strRef>
              <c:f>Sheet1!$E$1</c:f>
              <c:strCache>
                <c:ptCount val="1"/>
                <c:pt idx="0">
                  <c:v>ACH</c:v>
                </c:pt>
              </c:strCache>
            </c:strRef>
          </c:tx>
          <c:spPr>
            <a:solidFill>
              <a:srgbClr val="FFFF66"/>
            </a:solidFill>
            <a:ln>
              <a:solidFill>
                <a:schemeClr val="tx1"/>
              </a:solidFill>
            </a:ln>
          </c:spPr>
          <c:invertIfNegative val="0"/>
          <c:dLbls>
            <c:dLbl>
              <c:idx val="0"/>
              <c:layout>
                <c:manualLayout>
                  <c:x val="0"/>
                  <c:y val="-0.11577062402189522"/>
                </c:manualLayout>
              </c:layout>
              <c:dLblPos val="ctr"/>
              <c:showLegendKey val="0"/>
              <c:showVal val="1"/>
              <c:showCatName val="0"/>
              <c:showSerName val="0"/>
              <c:showPercent val="0"/>
              <c:showBubbleSize val="0"/>
            </c:dLbl>
            <c:txPr>
              <a:bodyPr/>
              <a:lstStyle/>
              <a:p>
                <a:pPr>
                  <a:defRPr b="1">
                    <a:solidFill>
                      <a:schemeClr val="tx1"/>
                    </a:solidFill>
                  </a:defRPr>
                </a:pPr>
                <a:endParaRPr lang="en-US"/>
              </a:p>
            </c:txPr>
            <c:dLblPos val="ctr"/>
            <c:showLegendKey val="0"/>
            <c:showVal val="1"/>
            <c:showCatName val="0"/>
            <c:showSerName val="0"/>
            <c:showPercent val="0"/>
            <c:showBubbleSize val="0"/>
            <c:showLeaderLines val="0"/>
          </c:dLbls>
          <c:cat>
            <c:strRef>
              <c:f>Sheet1!$A$2:$A$4</c:f>
              <c:strCache>
                <c:ptCount val="3"/>
                <c:pt idx="0">
                  <c:v>Travel spend</c:v>
                </c:pt>
                <c:pt idx="1">
                  <c:v>Indirect spend</c:v>
                </c:pt>
                <c:pt idx="2">
                  <c:v>Direct spend</c:v>
                </c:pt>
              </c:strCache>
            </c:strRef>
          </c:cat>
          <c:val>
            <c:numRef>
              <c:f>Sheet1!$E$2:$E$4</c:f>
              <c:numCache>
                <c:formatCode>0%</c:formatCode>
                <c:ptCount val="3"/>
                <c:pt idx="0">
                  <c:v>1.8181818181818448E-2</c:v>
                </c:pt>
                <c:pt idx="1">
                  <c:v>0.19863636363636394</c:v>
                </c:pt>
                <c:pt idx="2">
                  <c:v>0.27697674418605112</c:v>
                </c:pt>
              </c:numCache>
            </c:numRef>
          </c:val>
        </c:ser>
        <c:ser>
          <c:idx val="4"/>
          <c:order val="4"/>
          <c:tx>
            <c:strRef>
              <c:f>Sheet1!$F$1</c:f>
              <c:strCache>
                <c:ptCount val="1"/>
                <c:pt idx="0">
                  <c:v>Wire</c:v>
                </c:pt>
              </c:strCache>
            </c:strRef>
          </c:tx>
          <c:spPr>
            <a:solidFill>
              <a:srgbClr val="FFC000"/>
            </a:solidFill>
            <a:ln>
              <a:solidFill>
                <a:schemeClr val="tx1"/>
              </a:solidFill>
            </a:ln>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Travel spend</c:v>
                </c:pt>
                <c:pt idx="1">
                  <c:v>Indirect spend</c:v>
                </c:pt>
                <c:pt idx="2">
                  <c:v>Direct spend</c:v>
                </c:pt>
              </c:strCache>
            </c:strRef>
          </c:cat>
          <c:val>
            <c:numRef>
              <c:f>Sheet1!$F$2:$F$4</c:f>
              <c:numCache>
                <c:formatCode>0%</c:formatCode>
                <c:ptCount val="3"/>
                <c:pt idx="1">
                  <c:v>4.8863636363637497E-2</c:v>
                </c:pt>
                <c:pt idx="2">
                  <c:v>7.7209302325581403E-2</c:v>
                </c:pt>
              </c:numCache>
            </c:numRef>
          </c:val>
        </c:ser>
        <c:ser>
          <c:idx val="5"/>
          <c:order val="5"/>
          <c:tx>
            <c:strRef>
              <c:f>Sheet1!$G$1</c:f>
              <c:strCache>
                <c:ptCount val="1"/>
                <c:pt idx="0">
                  <c:v>Checks</c:v>
                </c:pt>
              </c:strCache>
            </c:strRef>
          </c:tx>
          <c:spPr>
            <a:solidFill>
              <a:srgbClr val="C00000"/>
            </a:solidFill>
            <a:ln>
              <a:solidFill>
                <a:schemeClr val="tx1"/>
              </a:solidFill>
            </a:ln>
          </c:spPr>
          <c:invertIfNegative val="0"/>
          <c:dLbls>
            <c:dLbl>
              <c:idx val="0"/>
              <c:layout>
                <c:manualLayout>
                  <c:x val="0.11581984205719748"/>
                  <c:y val="0"/>
                </c:manualLayout>
              </c:layout>
              <c:dLblPos val="ctr"/>
              <c:showLegendKey val="0"/>
              <c:showVal val="1"/>
              <c:showCatName val="0"/>
              <c:showSerName val="0"/>
              <c:showPercent val="0"/>
              <c:showBubbleSize val="0"/>
            </c:dLbl>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Travel spend</c:v>
                </c:pt>
                <c:pt idx="1">
                  <c:v>Indirect spend</c:v>
                </c:pt>
                <c:pt idx="2">
                  <c:v>Direct spend</c:v>
                </c:pt>
              </c:strCache>
            </c:strRef>
          </c:cat>
          <c:val>
            <c:numRef>
              <c:f>Sheet1!$G$2:$G$4</c:f>
              <c:numCache>
                <c:formatCode>0%</c:formatCode>
                <c:ptCount val="3"/>
                <c:pt idx="0">
                  <c:v>8.9090909090909248E-2</c:v>
                </c:pt>
                <c:pt idx="1">
                  <c:v>0.40522727272727282</c:v>
                </c:pt>
                <c:pt idx="2">
                  <c:v>0.47767441860465837</c:v>
                </c:pt>
              </c:numCache>
            </c:numRef>
          </c:val>
        </c:ser>
        <c:dLbls>
          <c:showLegendKey val="0"/>
          <c:showVal val="0"/>
          <c:showCatName val="0"/>
          <c:showSerName val="0"/>
          <c:showPercent val="0"/>
          <c:showBubbleSize val="0"/>
        </c:dLbls>
        <c:gapWidth val="150"/>
        <c:overlap val="100"/>
        <c:axId val="91681152"/>
        <c:axId val="91682688"/>
      </c:barChart>
      <c:catAx>
        <c:axId val="91681152"/>
        <c:scaling>
          <c:orientation val="maxMin"/>
        </c:scaling>
        <c:delete val="0"/>
        <c:axPos val="l"/>
        <c:majorTickMark val="out"/>
        <c:minorTickMark val="none"/>
        <c:tickLblPos val="nextTo"/>
        <c:txPr>
          <a:bodyPr/>
          <a:lstStyle/>
          <a:p>
            <a:pPr>
              <a:defRPr sz="1800"/>
            </a:pPr>
            <a:endParaRPr lang="en-US"/>
          </a:p>
        </c:txPr>
        <c:crossAx val="91682688"/>
        <c:crosses val="autoZero"/>
        <c:auto val="1"/>
        <c:lblAlgn val="ctr"/>
        <c:lblOffset val="100"/>
        <c:noMultiLvlLbl val="0"/>
      </c:catAx>
      <c:valAx>
        <c:axId val="91682688"/>
        <c:scaling>
          <c:orientation val="minMax"/>
          <c:max val="1"/>
          <c:min val="0"/>
        </c:scaling>
        <c:delete val="1"/>
        <c:axPos val="b"/>
        <c:numFmt formatCode="0%" sourceLinked="1"/>
        <c:majorTickMark val="out"/>
        <c:minorTickMark val="none"/>
        <c:tickLblPos val="none"/>
        <c:crossAx val="91681152"/>
        <c:crosses val="max"/>
        <c:crossBetween val="between"/>
      </c:valAx>
    </c:plotArea>
    <c:legend>
      <c:legendPos val="r"/>
      <c:layout>
        <c:manualLayout>
          <c:xMode val="edge"/>
          <c:yMode val="edge"/>
          <c:x val="0.18315519574906591"/>
          <c:y val="2.2494570068174783E-4"/>
          <c:w val="0.81684480425093464"/>
          <c:h val="7.3384848311794565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78129457372508"/>
          <c:y val="0.14042330308773132"/>
          <c:w val="0.78021870542627469"/>
          <c:h val="0.85957669691226857"/>
        </c:manualLayout>
      </c:layout>
      <c:barChart>
        <c:barDir val="bar"/>
        <c:grouping val="stacked"/>
        <c:varyColors val="0"/>
        <c:ser>
          <c:idx val="0"/>
          <c:order val="0"/>
          <c:tx>
            <c:strRef>
              <c:f>Sheet1!$B$1</c:f>
              <c:strCache>
                <c:ptCount val="1"/>
                <c:pt idx="0">
                  <c:v>Comm'l (Plastic)</c:v>
                </c:pt>
              </c:strCache>
            </c:strRef>
          </c:tx>
          <c:spPr>
            <a:solidFill>
              <a:srgbClr val="002060"/>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Sheet1!$B$2:$B$7</c:f>
              <c:numCache>
                <c:formatCode>0%</c:formatCode>
                <c:ptCount val="6"/>
                <c:pt idx="0">
                  <c:v>0.62000000000000011</c:v>
                </c:pt>
                <c:pt idx="1">
                  <c:v>0.46</c:v>
                </c:pt>
                <c:pt idx="2">
                  <c:v>0.60000000000000009</c:v>
                </c:pt>
                <c:pt idx="3">
                  <c:v>0.53</c:v>
                </c:pt>
                <c:pt idx="4">
                  <c:v>0.53</c:v>
                </c:pt>
                <c:pt idx="5">
                  <c:v>0.70000000000000007</c:v>
                </c:pt>
              </c:numCache>
            </c:numRef>
          </c:val>
        </c:ser>
        <c:ser>
          <c:idx val="1"/>
          <c:order val="1"/>
          <c:tx>
            <c:strRef>
              <c:f>Sheet1!$C$1</c:f>
              <c:strCache>
                <c:ptCount val="1"/>
                <c:pt idx="0">
                  <c:v>spacer</c:v>
                </c:pt>
              </c:strCache>
            </c:strRef>
          </c:tx>
          <c:spPr>
            <a:solidFill>
              <a:schemeClr val="bg1"/>
            </a:solidFill>
            <a:ln>
              <a:noFill/>
            </a:ln>
          </c:spPr>
          <c:invertIfNegative val="0"/>
          <c:dLbls>
            <c:delete val="1"/>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Sheet1!$C$2:$C$7</c:f>
              <c:numCache>
                <c:formatCode>0%</c:formatCode>
                <c:ptCount val="6"/>
                <c:pt idx="0">
                  <c:v>0.11999999999999997</c:v>
                </c:pt>
                <c:pt idx="1">
                  <c:v>0.28000000000000003</c:v>
                </c:pt>
                <c:pt idx="2">
                  <c:v>0.14000000000000001</c:v>
                </c:pt>
                <c:pt idx="3">
                  <c:v>0.20999999999999996</c:v>
                </c:pt>
                <c:pt idx="4">
                  <c:v>0.20999999999999996</c:v>
                </c:pt>
                <c:pt idx="5">
                  <c:v>4.0000000000000008E-2</c:v>
                </c:pt>
              </c:numCache>
            </c:numRef>
          </c:val>
        </c:ser>
        <c:ser>
          <c:idx val="2"/>
          <c:order val="2"/>
          <c:tx>
            <c:strRef>
              <c:f>Sheet1!$D$1</c:f>
              <c:strCache>
                <c:ptCount val="1"/>
                <c:pt idx="0">
                  <c:v>CTAs</c:v>
                </c:pt>
              </c:strCache>
            </c:strRef>
          </c:tx>
          <c:spPr>
            <a:solidFill>
              <a:srgbClr val="0070C0"/>
            </a:solidFill>
          </c:spPr>
          <c:invertIfNegative val="0"/>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Sheet1!$D$2:$D$7</c:f>
              <c:numCache>
                <c:formatCode>0%</c:formatCode>
                <c:ptCount val="6"/>
                <c:pt idx="0">
                  <c:v>0.1</c:v>
                </c:pt>
                <c:pt idx="1">
                  <c:v>0.11</c:v>
                </c:pt>
                <c:pt idx="2">
                  <c:v>6.0000000000000005E-2</c:v>
                </c:pt>
                <c:pt idx="3">
                  <c:v>0.12000000000000001</c:v>
                </c:pt>
                <c:pt idx="4">
                  <c:v>9.0000000000000011E-2</c:v>
                </c:pt>
                <c:pt idx="5">
                  <c:v>0.11</c:v>
                </c:pt>
              </c:numCache>
            </c:numRef>
          </c:val>
        </c:ser>
        <c:ser>
          <c:idx val="3"/>
          <c:order val="3"/>
          <c:tx>
            <c:strRef>
              <c:f>Sheet1!$E$1</c:f>
              <c:strCache>
                <c:ptCount val="1"/>
                <c:pt idx="0">
                  <c:v>spacer2</c:v>
                </c:pt>
              </c:strCache>
            </c:strRef>
          </c:tx>
          <c:spPr>
            <a:solidFill>
              <a:schemeClr val="bg1"/>
            </a:solidFill>
            <a:ln>
              <a:noFill/>
            </a:ln>
          </c:spPr>
          <c:invertIfNegative val="0"/>
          <c:dLbls>
            <c:delete val="1"/>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Sheet1!$E$2:$E$7</c:f>
              <c:numCache>
                <c:formatCode>0%</c:formatCode>
                <c:ptCount val="6"/>
                <c:pt idx="0">
                  <c:v>0.06</c:v>
                </c:pt>
                <c:pt idx="1">
                  <c:v>0.05</c:v>
                </c:pt>
                <c:pt idx="2">
                  <c:v>0.1</c:v>
                </c:pt>
                <c:pt idx="3">
                  <c:v>4.0000000000000008E-2</c:v>
                </c:pt>
                <c:pt idx="4">
                  <c:v>7.0000000000000021E-2</c:v>
                </c:pt>
                <c:pt idx="5">
                  <c:v>0.05</c:v>
                </c:pt>
              </c:numCache>
            </c:numRef>
          </c:val>
        </c:ser>
        <c:ser>
          <c:idx val="4"/>
          <c:order val="4"/>
          <c:tx>
            <c:strRef>
              <c:f>Sheet1!$F$1</c:f>
              <c:strCache>
                <c:ptCount val="1"/>
                <c:pt idx="0">
                  <c:v>Personal Cards</c:v>
                </c:pt>
              </c:strCache>
            </c:strRef>
          </c:tx>
          <c:spPr>
            <a:solidFill>
              <a:srgbClr val="FFFF00"/>
            </a:solidFill>
          </c:spPr>
          <c:invertIfNegative val="0"/>
          <c:dLbls>
            <c:txPr>
              <a:bodyPr/>
              <a:lstStyle/>
              <a:p>
                <a:pPr>
                  <a:defRPr b="1"/>
                </a:pPr>
                <a:endParaRPr lang="en-US"/>
              </a:p>
            </c:txPr>
            <c:dLblPos val="ctr"/>
            <c:showLegendKey val="0"/>
            <c:showVal val="1"/>
            <c:showCatName val="0"/>
            <c:showSerName val="0"/>
            <c:showPercent val="0"/>
            <c:showBubbleSize val="0"/>
            <c:showLeaderLines val="0"/>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Sheet1!$F$2:$F$7</c:f>
              <c:numCache>
                <c:formatCode>0%</c:formatCode>
                <c:ptCount val="6"/>
                <c:pt idx="0">
                  <c:v>0.2</c:v>
                </c:pt>
                <c:pt idx="1">
                  <c:v>0.25</c:v>
                </c:pt>
                <c:pt idx="2">
                  <c:v>0.1</c:v>
                </c:pt>
                <c:pt idx="3">
                  <c:v>0.31000000000000005</c:v>
                </c:pt>
                <c:pt idx="4">
                  <c:v>0.15000000000000002</c:v>
                </c:pt>
                <c:pt idx="5">
                  <c:v>0.19</c:v>
                </c:pt>
              </c:numCache>
            </c:numRef>
          </c:val>
        </c:ser>
        <c:ser>
          <c:idx val="5"/>
          <c:order val="5"/>
          <c:tx>
            <c:strRef>
              <c:f>Sheet1!$G$1</c:f>
              <c:strCache>
                <c:ptCount val="1"/>
                <c:pt idx="0">
                  <c:v>spacer3</c:v>
                </c:pt>
              </c:strCache>
            </c:strRef>
          </c:tx>
          <c:spPr>
            <a:solidFill>
              <a:schemeClr val="bg1"/>
            </a:solidFill>
            <a:ln>
              <a:noFill/>
            </a:ln>
          </c:spPr>
          <c:invertIfNegative val="0"/>
          <c:dLbls>
            <c:delete val="1"/>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Sheet1!$G$2:$G$7</c:f>
              <c:numCache>
                <c:formatCode>0%</c:formatCode>
                <c:ptCount val="6"/>
                <c:pt idx="0">
                  <c:v>0.15000000000000002</c:v>
                </c:pt>
                <c:pt idx="1">
                  <c:v>0.1</c:v>
                </c:pt>
                <c:pt idx="2">
                  <c:v>0.25</c:v>
                </c:pt>
                <c:pt idx="3">
                  <c:v>4.0000000000000008E-2</c:v>
                </c:pt>
                <c:pt idx="4">
                  <c:v>0.2</c:v>
                </c:pt>
                <c:pt idx="5">
                  <c:v>0.16</c:v>
                </c:pt>
              </c:numCache>
            </c:numRef>
          </c:val>
        </c:ser>
        <c:ser>
          <c:idx val="6"/>
          <c:order val="6"/>
          <c:tx>
            <c:strRef>
              <c:f>Sheet1!$H$1</c:f>
              <c:strCache>
                <c:ptCount val="1"/>
                <c:pt idx="0">
                  <c:v>ACH</c:v>
                </c:pt>
              </c:strCache>
            </c:strRef>
          </c:tx>
          <c:spPr>
            <a:solidFill>
              <a:srgbClr val="C00000"/>
            </a:solidFill>
          </c:spPr>
          <c:invertIfNegative val="0"/>
          <c:dLbls>
            <c:dLbl>
              <c:idx val="0"/>
              <c:layout>
                <c:manualLayout>
                  <c:x val="0"/>
                  <c:y val="-6.445673126212377E-2"/>
                </c:manualLayout>
              </c:layout>
              <c:dLblPos val="ctr"/>
              <c:showLegendKey val="0"/>
              <c:showVal val="1"/>
              <c:showCatName val="0"/>
              <c:showSerName val="0"/>
              <c:showPercent val="0"/>
              <c:showBubbleSize val="0"/>
            </c:dLbl>
            <c:dLbl>
              <c:idx val="1"/>
              <c:layout>
                <c:manualLayout>
                  <c:x val="0"/>
                  <c:y val="-7.4124987184783789E-2"/>
                </c:manualLayout>
              </c:layout>
              <c:dLblPos val="ctr"/>
              <c:showLegendKey val="0"/>
              <c:showVal val="1"/>
              <c:showCatName val="0"/>
              <c:showSerName val="0"/>
              <c:showPercent val="0"/>
              <c:showBubbleSize val="0"/>
            </c:dLbl>
            <c:dLbl>
              <c:idx val="2"/>
              <c:layout>
                <c:manualLayout>
                  <c:x val="1.0185067526416019E-16"/>
                  <c:y val="-6.767956782522988E-2"/>
                </c:manualLayout>
              </c:layout>
              <c:dLblPos val="ctr"/>
              <c:showLegendKey val="0"/>
              <c:showVal val="1"/>
              <c:showCatName val="0"/>
              <c:showSerName val="0"/>
              <c:showPercent val="0"/>
              <c:showBubbleSize val="0"/>
            </c:dLbl>
            <c:dLbl>
              <c:idx val="3"/>
              <c:layout>
                <c:manualLayout>
                  <c:x val="0"/>
                  <c:y val="-6.767956782522988E-2"/>
                </c:manualLayout>
              </c:layout>
              <c:dLblPos val="ctr"/>
              <c:showLegendKey val="0"/>
              <c:showVal val="1"/>
              <c:showCatName val="0"/>
              <c:showSerName val="0"/>
              <c:showPercent val="0"/>
              <c:showBubbleSize val="0"/>
            </c:dLbl>
            <c:dLbl>
              <c:idx val="4"/>
              <c:layout>
                <c:manualLayout>
                  <c:x val="0"/>
                  <c:y val="-7.4125240951442295E-2"/>
                </c:manualLayout>
              </c:layout>
              <c:dLblPos val="ctr"/>
              <c:showLegendKey val="0"/>
              <c:showVal val="1"/>
              <c:showCatName val="0"/>
              <c:showSerName val="0"/>
              <c:showPercent val="0"/>
              <c:showBubbleSize val="0"/>
            </c:dLbl>
            <c:dLbl>
              <c:idx val="5"/>
              <c:delete val="1"/>
            </c:dLbl>
            <c:txPr>
              <a:bodyPr/>
              <a:lstStyle/>
              <a:p>
                <a:pPr>
                  <a:defRPr sz="1200" b="1">
                    <a:solidFill>
                      <a:schemeClr val="tx1"/>
                    </a:solidFill>
                  </a:defRPr>
                </a:pPr>
                <a:endParaRPr lang="en-US"/>
              </a:p>
            </c:txPr>
            <c:dLblPos val="ctr"/>
            <c:showLegendKey val="0"/>
            <c:showVal val="1"/>
            <c:showCatName val="0"/>
            <c:showSerName val="0"/>
            <c:showPercent val="0"/>
            <c:showBubbleSize val="0"/>
            <c:showLeaderLines val="0"/>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Sheet1!$H$2:$H$7</c:f>
              <c:numCache>
                <c:formatCode>0%</c:formatCode>
                <c:ptCount val="6"/>
                <c:pt idx="0">
                  <c:v>2.0000000000000004E-2</c:v>
                </c:pt>
                <c:pt idx="1">
                  <c:v>2.0000000000000004E-2</c:v>
                </c:pt>
                <c:pt idx="2">
                  <c:v>4.0000000000000008E-2</c:v>
                </c:pt>
                <c:pt idx="3">
                  <c:v>2.0000000000000004E-2</c:v>
                </c:pt>
                <c:pt idx="4">
                  <c:v>3.0000000000000002E-2</c:v>
                </c:pt>
                <c:pt idx="5">
                  <c:v>0</c:v>
                </c:pt>
              </c:numCache>
            </c:numRef>
          </c:val>
        </c:ser>
        <c:ser>
          <c:idx val="7"/>
          <c:order val="7"/>
          <c:tx>
            <c:strRef>
              <c:f>Sheet1!$I$1</c:f>
              <c:strCache>
                <c:ptCount val="1"/>
                <c:pt idx="0">
                  <c:v>spacer4</c:v>
                </c:pt>
              </c:strCache>
            </c:strRef>
          </c:tx>
          <c:spPr>
            <a:solidFill>
              <a:schemeClr val="bg1"/>
            </a:solidFill>
            <a:ln>
              <a:noFill/>
            </a:ln>
          </c:spPr>
          <c:invertIfNegative val="0"/>
          <c:dLbls>
            <c:delete val="1"/>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Sheet1!$I$2:$I$7</c:f>
              <c:numCache>
                <c:formatCode>0%</c:formatCode>
                <c:ptCount val="6"/>
                <c:pt idx="0">
                  <c:v>6.0000000000000005E-2</c:v>
                </c:pt>
                <c:pt idx="1">
                  <c:v>6.0000000000000005E-2</c:v>
                </c:pt>
                <c:pt idx="2">
                  <c:v>4.0000000000000008E-2</c:v>
                </c:pt>
                <c:pt idx="3">
                  <c:v>6.0000000000000005E-2</c:v>
                </c:pt>
                <c:pt idx="4">
                  <c:v>0.05</c:v>
                </c:pt>
                <c:pt idx="5">
                  <c:v>8.0000000000000016E-2</c:v>
                </c:pt>
              </c:numCache>
            </c:numRef>
          </c:val>
        </c:ser>
        <c:ser>
          <c:idx val="8"/>
          <c:order val="8"/>
          <c:tx>
            <c:strRef>
              <c:f>Sheet1!$J$1</c:f>
              <c:strCache>
                <c:ptCount val="1"/>
                <c:pt idx="0">
                  <c:v>Checks</c:v>
                </c:pt>
              </c:strCache>
            </c:strRef>
          </c:tx>
          <c:spPr>
            <a:solidFill>
              <a:srgbClr val="FFC000"/>
            </a:solidFill>
            <a:ln>
              <a:noFill/>
            </a:ln>
          </c:spPr>
          <c:invertIfNegative val="0"/>
          <c:dPt>
            <c:idx val="5"/>
            <c:invertIfNegative val="0"/>
            <c:bubble3D val="0"/>
            <c:spPr>
              <a:solidFill>
                <a:srgbClr val="FFC000"/>
              </a:solidFill>
              <a:ln w="28575">
                <a:noFill/>
              </a:ln>
            </c:spPr>
          </c:dPt>
          <c:dLbls>
            <c:dLbl>
              <c:idx val="3"/>
              <c:layout>
                <c:manualLayout>
                  <c:x val="1.3888888888888905E-3"/>
                  <c:y val="-6.7679060291912868E-2"/>
                </c:manualLayout>
              </c:layout>
              <c:spPr/>
              <c:txPr>
                <a:bodyPr/>
                <a:lstStyle/>
                <a:p>
                  <a:pPr>
                    <a:defRPr sz="1200" b="1"/>
                  </a:pPr>
                  <a:endParaRPr lang="en-US"/>
                </a:p>
              </c:txPr>
              <c:dLblPos val="ctr"/>
              <c:showLegendKey val="0"/>
              <c:showVal val="1"/>
              <c:showCatName val="0"/>
              <c:showSerName val="0"/>
              <c:showPercent val="0"/>
              <c:showBubbleSize val="0"/>
            </c:dLbl>
            <c:dLbl>
              <c:idx val="5"/>
              <c:delete val="1"/>
            </c:dLbl>
            <c:txPr>
              <a:bodyPr/>
              <a:lstStyle/>
              <a:p>
                <a:pPr>
                  <a:defRPr sz="1800" b="1"/>
                </a:pPr>
                <a:endParaRPr lang="en-US"/>
              </a:p>
            </c:txPr>
            <c:dLblPos val="ctr"/>
            <c:showLegendKey val="0"/>
            <c:showVal val="1"/>
            <c:showCatName val="0"/>
            <c:showSerName val="0"/>
            <c:showPercent val="0"/>
            <c:showBubbleSize val="0"/>
            <c:showLeaderLines val="0"/>
          </c:dLbls>
          <c:cat>
            <c:strRef>
              <c:f>Sheet1!$A$2:$A$7</c:f>
              <c:strCache>
                <c:ptCount val="6"/>
                <c:pt idx="0">
                  <c:v>&gt;$500 mil</c:v>
                </c:pt>
                <c:pt idx="1">
                  <c:v>&lt;$500 mil</c:v>
                </c:pt>
                <c:pt idx="2">
                  <c:v>Healthcare</c:v>
                </c:pt>
                <c:pt idx="3">
                  <c:v>Physical Products</c:v>
                </c:pt>
                <c:pt idx="4">
                  <c:v>Public Sector</c:v>
                </c:pt>
                <c:pt idx="5">
                  <c:v>Technology</c:v>
                </c:pt>
              </c:strCache>
            </c:strRef>
          </c:cat>
          <c:val>
            <c:numRef>
              <c:f>Sheet1!$J$2:$J$7</c:f>
              <c:numCache>
                <c:formatCode>0%</c:formatCode>
                <c:ptCount val="6"/>
                <c:pt idx="0">
                  <c:v>6.0000000000000005E-2</c:v>
                </c:pt>
                <c:pt idx="1">
                  <c:v>0.16</c:v>
                </c:pt>
                <c:pt idx="2">
                  <c:v>0.2</c:v>
                </c:pt>
                <c:pt idx="3">
                  <c:v>2.0000000000000004E-2</c:v>
                </c:pt>
                <c:pt idx="4">
                  <c:v>0.2</c:v>
                </c:pt>
                <c:pt idx="5">
                  <c:v>0</c:v>
                </c:pt>
              </c:numCache>
            </c:numRef>
          </c:val>
        </c:ser>
        <c:dLbls>
          <c:showLegendKey val="0"/>
          <c:showVal val="1"/>
          <c:showCatName val="0"/>
          <c:showSerName val="0"/>
          <c:showPercent val="0"/>
          <c:showBubbleSize val="0"/>
        </c:dLbls>
        <c:gapWidth val="50"/>
        <c:overlap val="100"/>
        <c:axId val="187329152"/>
        <c:axId val="187347328"/>
      </c:barChart>
      <c:catAx>
        <c:axId val="187329152"/>
        <c:scaling>
          <c:orientation val="maxMin"/>
        </c:scaling>
        <c:delete val="0"/>
        <c:axPos val="l"/>
        <c:majorTickMark val="out"/>
        <c:minorTickMark val="none"/>
        <c:tickLblPos val="nextTo"/>
        <c:txPr>
          <a:bodyPr/>
          <a:lstStyle/>
          <a:p>
            <a:pPr>
              <a:defRPr sz="1800" b="1"/>
            </a:pPr>
            <a:endParaRPr lang="en-US"/>
          </a:p>
        </c:txPr>
        <c:crossAx val="187347328"/>
        <c:crosses val="autoZero"/>
        <c:auto val="1"/>
        <c:lblAlgn val="ctr"/>
        <c:lblOffset val="100"/>
        <c:noMultiLvlLbl val="0"/>
      </c:catAx>
      <c:valAx>
        <c:axId val="187347328"/>
        <c:scaling>
          <c:orientation val="minMax"/>
          <c:min val="0"/>
        </c:scaling>
        <c:delete val="1"/>
        <c:axPos val="t"/>
        <c:numFmt formatCode="0%" sourceLinked="1"/>
        <c:majorTickMark val="out"/>
        <c:minorTickMark val="none"/>
        <c:tickLblPos val="none"/>
        <c:crossAx val="187329152"/>
        <c:crosses val="autoZero"/>
        <c:crossBetween val="between"/>
      </c:valAx>
    </c:plotArea>
    <c:legend>
      <c:legendPos val="r"/>
      <c:legendEntry>
        <c:idx val="1"/>
        <c:delete val="1"/>
      </c:legendEntry>
      <c:legendEntry>
        <c:idx val="3"/>
        <c:delete val="1"/>
      </c:legendEntry>
      <c:legendEntry>
        <c:idx val="5"/>
        <c:delete val="1"/>
      </c:legendEntry>
      <c:legendEntry>
        <c:idx val="7"/>
        <c:delete val="1"/>
      </c:legendEntry>
      <c:layout>
        <c:manualLayout>
          <c:xMode val="edge"/>
          <c:yMode val="edge"/>
          <c:x val="0.18270266979616703"/>
          <c:y val="2.2998872260969359E-3"/>
          <c:w val="0.81729733020383344"/>
          <c:h val="8.9403380243585684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B0702-0250-4746-9526-EE9C76F9A1CE}" type="datetimeFigureOut">
              <a:rPr lang="en-US" smtClean="0"/>
              <a:pPr/>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17AD7-D900-437B-9E71-E3D7452EDC02}" type="slidenum">
              <a:rPr lang="en-US" smtClean="0"/>
              <a:pPr/>
              <a:t>‹#›</a:t>
            </a:fld>
            <a:endParaRPr lang="en-US"/>
          </a:p>
        </p:txBody>
      </p:sp>
    </p:spTree>
    <p:extLst>
      <p:ext uri="{BB962C8B-B14F-4D97-AF65-F5344CB8AC3E}">
        <p14:creationId xmlns:p14="http://schemas.microsoft.com/office/powerpoint/2010/main" val="340904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tiff"/><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381000" y="4753126"/>
            <a:ext cx="1573164" cy="1664970"/>
          </a:xfrm>
          <a:prstGeom prst="rect">
            <a:avLst/>
          </a:prstGeom>
          <a:noFill/>
          <a:ln w="9525">
            <a:noFill/>
            <a:miter lim="800000"/>
            <a:headEnd/>
            <a:tailEnd/>
          </a:ln>
          <a:effectLst/>
        </p:spPr>
      </p:pic>
      <p:sp>
        <p:nvSpPr>
          <p:cNvPr id="8" name="Text Placeholder 9"/>
          <p:cNvSpPr>
            <a:spLocks noGrp="1"/>
          </p:cNvSpPr>
          <p:nvPr>
            <p:ph type="body" sz="quarter" idx="10" hasCustomPrompt="1"/>
          </p:nvPr>
        </p:nvSpPr>
        <p:spPr>
          <a:xfrm>
            <a:off x="2926098" y="5029200"/>
            <a:ext cx="3291804" cy="307777"/>
          </a:xfrm>
          <a:prstGeom prst="rect">
            <a:avLst/>
          </a:prstGeom>
        </p:spPr>
        <p:txBody>
          <a:bodyPr wrap="square" anchor="ctr" anchorCtr="1">
            <a:spAutoFit/>
          </a:bodyPr>
          <a:lstStyle>
            <a:lvl1pPr marL="342900" indent="-342900" algn="ctr" defTabSz="914400" rtl="0" eaLnBrk="1" latinLnBrk="0" hangingPunct="1">
              <a:spcBef>
                <a:spcPct val="20000"/>
              </a:spcBef>
              <a:buFont typeface="Arial" pitchFamily="34" charset="0"/>
              <a:buNone/>
              <a:defRPr lang="en-US" sz="1400" kern="1200" spc="100" dirty="0">
                <a:solidFill>
                  <a:schemeClr val="bg1">
                    <a:lumMod val="50000"/>
                  </a:schemeClr>
                </a:solidFill>
                <a:latin typeface="+mn-lt"/>
                <a:ea typeface="+mn-ea"/>
                <a:cs typeface="+mn-cs"/>
              </a:defRPr>
            </a:lvl1pPr>
          </a:lstStyle>
          <a:p>
            <a:pPr lvl="0"/>
            <a:r>
              <a:rPr lang="en-US" dirty="0" smtClean="0"/>
              <a:t>Click to add Presentation Date</a:t>
            </a:r>
            <a:endParaRPr lang="en-US" dirty="0"/>
          </a:p>
        </p:txBody>
      </p:sp>
      <p:sp>
        <p:nvSpPr>
          <p:cNvPr id="9" name="Rectangle 8"/>
          <p:cNvSpPr/>
          <p:nvPr userDrawn="1">
            <p:custDataLst>
              <p:tags r:id="rId1"/>
            </p:custDataLst>
          </p:nvPr>
        </p:nvSpPr>
        <p:spPr>
          <a:xfrm>
            <a:off x="365760" y="294736"/>
            <a:ext cx="8412480" cy="6126480"/>
          </a:xfrm>
          <a:prstGeom prst="rect">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0" eaLnBrk="1" latinLnBrk="0" hangingPunct="1"/>
            <a:endParaRPr lang="en-US" sz="1800" kern="1200" dirty="0">
              <a:solidFill>
                <a:schemeClr val="tx1"/>
              </a:solidFill>
              <a:latin typeface="+mn-lt"/>
              <a:ea typeface="+mn-ea"/>
              <a:cs typeface="+mn-cs"/>
            </a:endParaRPr>
          </a:p>
        </p:txBody>
      </p:sp>
      <p:sp>
        <p:nvSpPr>
          <p:cNvPr id="10" name="Text Box 21"/>
          <p:cNvSpPr txBox="1">
            <a:spLocks noChangeArrowheads="1"/>
          </p:cNvSpPr>
          <p:nvPr userDrawn="1">
            <p:custDataLst>
              <p:tags r:id="rId2"/>
            </p:custDataLst>
          </p:nvPr>
        </p:nvSpPr>
        <p:spPr bwMode="auto">
          <a:xfrm>
            <a:off x="443883" y="6485268"/>
            <a:ext cx="8256234" cy="307777"/>
          </a:xfrm>
          <a:prstGeom prst="rect">
            <a:avLst/>
          </a:prstGeom>
          <a:noFill/>
          <a:ln w="12700" algn="ctr">
            <a:noFill/>
            <a:miter lim="800000"/>
            <a:headEnd/>
            <a:tailEnd/>
          </a:ln>
          <a:effectLst/>
        </p:spPr>
        <p:txBody>
          <a:bodyPr wrap="square" tIns="0" bIns="0">
            <a:spAutoFit/>
          </a:bodyPr>
          <a:lstStyle/>
          <a:p>
            <a:r>
              <a:rPr lang="en-US" sz="1000" dirty="0" smtClean="0">
                <a:solidFill>
                  <a:schemeClr val="bg1">
                    <a:lumMod val="50000"/>
                  </a:schemeClr>
                </a:solidFill>
              </a:rPr>
              <a:t>CONFIDENTIAL: This report is solely for the use of client personnel.  No part of it may be circulated, quoted, or reproduced for distribution outside the client organization without prior approval by First Annapolis Consulting, Inc. </a:t>
            </a:r>
            <a:endParaRPr lang="en-US" sz="1000" dirty="0">
              <a:solidFill>
                <a:schemeClr val="bg1">
                  <a:lumMod val="50000"/>
                </a:schemeClr>
              </a:solidFill>
            </a:endParaRPr>
          </a:p>
        </p:txBody>
      </p:sp>
      <p:pic>
        <p:nvPicPr>
          <p:cNvPr id="11" name="Picture 10" descr="FAC Logo.tif"/>
          <p:cNvPicPr>
            <a:picLocks noChangeAspect="1"/>
          </p:cNvPicPr>
          <p:nvPr userDrawn="1">
            <p:custDataLst>
              <p:tags r:id="rId3"/>
            </p:custDataLst>
          </p:nvPr>
        </p:nvPicPr>
        <p:blipFill>
          <a:blip r:embed="rId6" cstate="print">
            <a:clrChange>
              <a:clrFrom>
                <a:srgbClr val="000000">
                  <a:alpha val="0"/>
                </a:srgbClr>
              </a:clrFrom>
              <a:clrTo>
                <a:srgbClr val="000000">
                  <a:alpha val="0"/>
                </a:srgbClr>
              </a:clrTo>
            </a:clrChange>
          </a:blip>
          <a:srcRect l="-4081" r="-4002"/>
          <a:stretch>
            <a:fillRect/>
          </a:stretch>
        </p:blipFill>
        <p:spPr>
          <a:xfrm>
            <a:off x="6625770" y="83886"/>
            <a:ext cx="2209800" cy="549106"/>
          </a:xfrm>
          <a:prstGeom prst="rect">
            <a:avLst/>
          </a:prstGeom>
          <a:solidFill>
            <a:schemeClr val="bg1"/>
          </a:solidFill>
          <a:ln>
            <a:noFill/>
          </a:ln>
        </p:spPr>
      </p:pic>
      <p:sp>
        <p:nvSpPr>
          <p:cNvPr id="12" name="TextBox 11"/>
          <p:cNvSpPr txBox="1"/>
          <p:nvPr userDrawn="1"/>
        </p:nvSpPr>
        <p:spPr>
          <a:xfrm>
            <a:off x="3657610" y="3048000"/>
            <a:ext cx="1828780" cy="369332"/>
          </a:xfrm>
          <a:prstGeom prst="rect">
            <a:avLst/>
          </a:prstGeom>
          <a:noFill/>
        </p:spPr>
        <p:txBody>
          <a:bodyPr wrap="square" rtlCol="0">
            <a:spAutoFit/>
          </a:bodyPr>
          <a:lstStyle/>
          <a:p>
            <a:pPr algn="ctr"/>
            <a:r>
              <a:rPr lang="en-US" dirty="0" smtClean="0">
                <a:solidFill>
                  <a:schemeClr val="bg1">
                    <a:lumMod val="50000"/>
                  </a:schemeClr>
                </a:solidFill>
              </a:rPr>
              <a:t>Prepared for:</a:t>
            </a:r>
            <a:endParaRPr lang="en-US" dirty="0">
              <a:solidFill>
                <a:schemeClr val="bg1">
                  <a:lumMod val="50000"/>
                </a:schemeClr>
              </a:solidFill>
            </a:endParaRPr>
          </a:p>
        </p:txBody>
      </p:sp>
      <p:sp>
        <p:nvSpPr>
          <p:cNvPr id="13" name="Title 32"/>
          <p:cNvSpPr>
            <a:spLocks noGrp="1"/>
          </p:cNvSpPr>
          <p:nvPr>
            <p:ph type="title" hasCustomPrompt="1"/>
          </p:nvPr>
        </p:nvSpPr>
        <p:spPr>
          <a:xfrm>
            <a:off x="685800" y="1832216"/>
            <a:ext cx="7772400" cy="457200"/>
          </a:xfrm>
          <a:prstGeom prst="rect">
            <a:avLst/>
          </a:prstGeom>
        </p:spPr>
        <p:txBody>
          <a:bodyPr wrap="square" lIns="0" rIns="0">
            <a:spAutoFit/>
          </a:bodyPr>
          <a:lstStyle>
            <a:lvl1pPr marL="0" algn="ctr" defTabSz="914400" rtl="0" eaLnBrk="1" latinLnBrk="0" hangingPunct="1">
              <a:defRPr lang="en-US" sz="2400" b="1" kern="0" spc="100" baseline="0" dirty="0" smtClean="0">
                <a:solidFill>
                  <a:schemeClr val="bg1">
                    <a:lumMod val="50000"/>
                  </a:schemeClr>
                </a:solidFill>
                <a:latin typeface="+mj-lt"/>
                <a:ea typeface="+mn-ea"/>
                <a:cs typeface="+mn-cs"/>
              </a:defRPr>
            </a:lvl1pPr>
          </a:lstStyle>
          <a:p>
            <a:r>
              <a:rPr lang="en-US" dirty="0" smtClean="0"/>
              <a:t>Click to add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amp; Section Title">
    <p:spTree>
      <p:nvGrpSpPr>
        <p:cNvPr id="1" name=""/>
        <p:cNvGrpSpPr/>
        <p:nvPr/>
      </p:nvGrpSpPr>
      <p:grpSpPr>
        <a:xfrm>
          <a:off x="0" y="0"/>
          <a:ext cx="0" cy="0"/>
          <a:chOff x="0" y="0"/>
          <a:chExt cx="0" cy="0"/>
        </a:xfrm>
      </p:grpSpPr>
      <p:sp>
        <p:nvSpPr>
          <p:cNvPr id="15" name="Footer Placeholder 6"/>
          <p:cNvSpPr>
            <a:spLocks noGrp="1"/>
          </p:cNvSpPr>
          <p:nvPr>
            <p:ph type="ftr" sz="quarter" idx="10"/>
          </p:nvPr>
        </p:nvSpPr>
        <p:spPr>
          <a:xfrm>
            <a:off x="2724690" y="6634285"/>
            <a:ext cx="1828800" cy="182880"/>
          </a:xfrm>
        </p:spPr>
        <p:txBody>
          <a:bodyPr/>
          <a:lstStyle/>
          <a:p>
            <a:r>
              <a:rPr lang="en-US" smtClean="0"/>
              <a:t>NVBTA_12Nov7</a:t>
            </a:r>
            <a:endParaRPr lang="en-US" dirty="0"/>
          </a:p>
        </p:txBody>
      </p:sp>
      <p:sp>
        <p:nvSpPr>
          <p:cNvPr id="16" name="Title 15"/>
          <p:cNvSpPr>
            <a:spLocks noGrp="1"/>
          </p:cNvSpPr>
          <p:nvPr>
            <p:ph type="title" hasCustomPrompt="1"/>
          </p:nvPr>
        </p:nvSpPr>
        <p:spPr>
          <a:xfrm>
            <a:off x="365760" y="215900"/>
            <a:ext cx="4114800" cy="276999"/>
          </a:xfrm>
          <a:prstGeom prst="rect">
            <a:avLst/>
          </a:prstGeom>
        </p:spPr>
        <p:txBody>
          <a:bodyPr wrap="square" lIns="0" tIns="45720" rIns="0" bIns="45720">
            <a:spAutoFit/>
          </a:bodyPr>
          <a:lstStyle>
            <a:lvl1pPr algn="l">
              <a:defRPr lang="en-US" sz="1200" kern="0" spc="100" dirty="0" smtClean="0">
                <a:solidFill>
                  <a:schemeClr val="bg1">
                    <a:lumMod val="50000"/>
                  </a:schemeClr>
                </a:solidFill>
                <a:latin typeface="+mn-lt"/>
                <a:ea typeface="+mn-ea"/>
                <a:cs typeface="+mn-cs"/>
              </a:defRPr>
            </a:lvl1pPr>
          </a:lstStyle>
          <a:p>
            <a:pPr marL="0" lvl="0" algn="l" defTabSz="914400" rtl="0" eaLnBrk="1" latinLnBrk="0" hangingPunct="1"/>
            <a:r>
              <a:rPr lang="en-US" dirty="0" smtClean="0"/>
              <a:t>Click to enter Project Title</a:t>
            </a:r>
            <a:endParaRPr lang="en-US" dirty="0"/>
          </a:p>
        </p:txBody>
      </p:sp>
      <p:sp>
        <p:nvSpPr>
          <p:cNvPr id="17" name="Text Placeholder 18"/>
          <p:cNvSpPr>
            <a:spLocks noGrp="1"/>
          </p:cNvSpPr>
          <p:nvPr>
            <p:ph type="body" sz="quarter" idx="12"/>
          </p:nvPr>
        </p:nvSpPr>
        <p:spPr>
          <a:xfrm>
            <a:off x="362585" y="529972"/>
            <a:ext cx="8412480" cy="369332"/>
          </a:xfrm>
          <a:prstGeom prst="rect">
            <a:avLst/>
          </a:prstGeom>
        </p:spPr>
        <p:txBody>
          <a:bodyPr wrap="square" lIns="0" rIns="0">
            <a:spAutoFit/>
          </a:bodyPr>
          <a:lstStyle>
            <a:lvl1pPr marL="0" indent="0" algn="l" defTabSz="914400" rtl="0" eaLnBrk="1" latinLnBrk="0" hangingPunct="1">
              <a:spcBef>
                <a:spcPts val="0"/>
              </a:spcBef>
              <a:buFontTx/>
              <a:buNone/>
              <a:defRPr lang="en-US" sz="1800" b="0" kern="1200" dirty="0" smtClean="0">
                <a:solidFill>
                  <a:srgbClr val="000000"/>
                </a:solidFill>
                <a:latin typeface="+mn-lt"/>
                <a:ea typeface="+mn-ea"/>
                <a:cs typeface="+mn-cs"/>
              </a:defRPr>
            </a:lvl1pPr>
            <a:lvl2pPr>
              <a:buFontTx/>
              <a:buNone/>
              <a:defRPr>
                <a:latin typeface="+mn-lt"/>
              </a:defRPr>
            </a:lvl2pPr>
            <a:lvl3pPr>
              <a:buFontTx/>
              <a:buNone/>
              <a:defRPr>
                <a:latin typeface="+mn-lt"/>
              </a:defRPr>
            </a:lvl3pPr>
            <a:lvl4pPr>
              <a:buFontTx/>
              <a:buNone/>
              <a:defRPr>
                <a:latin typeface="+mn-lt"/>
              </a:defRPr>
            </a:lvl4pPr>
            <a:lvl5pPr>
              <a:buFontTx/>
              <a:buNone/>
              <a:defRPr>
                <a:latin typeface="+mn-lt"/>
              </a:defRPr>
            </a:lvl5pPr>
          </a:lstStyle>
          <a:p>
            <a:pPr marL="0" lvl="0" algn="l" defTabSz="914400" rtl="0" eaLnBrk="1" latinLnBrk="0" hangingPunct="1"/>
            <a:r>
              <a:rPr lang="en-US" smtClean="0"/>
              <a:t>Click to edit Master text styles</a:t>
            </a:r>
          </a:p>
        </p:txBody>
      </p:sp>
      <p:sp>
        <p:nvSpPr>
          <p:cNvPr id="18" name="Text Placeholder 10"/>
          <p:cNvSpPr>
            <a:spLocks noGrp="1"/>
          </p:cNvSpPr>
          <p:nvPr>
            <p:ph type="body" sz="quarter" idx="14" hasCustomPrompt="1"/>
          </p:nvPr>
        </p:nvSpPr>
        <p:spPr>
          <a:xfrm>
            <a:off x="6031865" y="215900"/>
            <a:ext cx="2743200" cy="274776"/>
          </a:xfrm>
          <a:prstGeom prst="rect">
            <a:avLst/>
          </a:prstGeom>
        </p:spPr>
        <p:txBody>
          <a:bodyPr/>
          <a:lstStyle>
            <a:lvl1pPr marL="0" indent="0" algn="r">
              <a:spcBef>
                <a:spcPts val="0"/>
              </a:spcBef>
              <a:buFontTx/>
              <a:buNone/>
              <a:defRPr sz="1200" kern="0" spc="10" baseline="0">
                <a:solidFill>
                  <a:schemeClr val="bg1">
                    <a:lumMod val="50000"/>
                  </a:schemeClr>
                </a:solidFill>
              </a:defRPr>
            </a:lvl1pPr>
            <a:lvl2pPr>
              <a:buFontTx/>
              <a:buNone/>
              <a:defRPr sz="1200" kern="100" spc="10" baseline="0">
                <a:solidFill>
                  <a:schemeClr val="bg1">
                    <a:lumMod val="50000"/>
                  </a:schemeClr>
                </a:solidFill>
              </a:defRPr>
            </a:lvl2pPr>
            <a:lvl3pPr>
              <a:buFontTx/>
              <a:buNone/>
              <a:defRPr sz="1200" kern="100" spc="10" baseline="0">
                <a:solidFill>
                  <a:schemeClr val="bg1">
                    <a:lumMod val="50000"/>
                  </a:schemeClr>
                </a:solidFill>
              </a:defRPr>
            </a:lvl3pPr>
            <a:lvl4pPr>
              <a:buFontTx/>
              <a:buNone/>
              <a:defRPr sz="1200" kern="100" spc="10" baseline="0">
                <a:solidFill>
                  <a:schemeClr val="bg1">
                    <a:lumMod val="50000"/>
                  </a:schemeClr>
                </a:solidFill>
              </a:defRPr>
            </a:lvl4pPr>
            <a:lvl5pPr>
              <a:buFontTx/>
              <a:buNone/>
              <a:defRPr sz="1200" kern="100" spc="10" baseline="0">
                <a:solidFill>
                  <a:schemeClr val="bg1">
                    <a:lumMod val="50000"/>
                  </a:schemeClr>
                </a:solidFill>
              </a:defRPr>
            </a:lvl5pPr>
          </a:lstStyle>
          <a:p>
            <a:pPr lvl="0"/>
            <a:r>
              <a:rPr lang="en-US" dirty="0" smtClean="0"/>
              <a:t>Click to edit Section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2724690" y="6634285"/>
            <a:ext cx="1828800" cy="182880"/>
          </a:xfrm>
        </p:spPr>
        <p:txBody>
          <a:bodyPr/>
          <a:lstStyle/>
          <a:p>
            <a:r>
              <a:rPr lang="en-US" smtClean="0"/>
              <a:t>NVBTA_12Nov7</a:t>
            </a:r>
            <a:endParaRPr lang="en-US" dirty="0"/>
          </a:p>
        </p:txBody>
      </p:sp>
      <p:sp>
        <p:nvSpPr>
          <p:cNvPr id="4" name="Title 15"/>
          <p:cNvSpPr>
            <a:spLocks noGrp="1"/>
          </p:cNvSpPr>
          <p:nvPr>
            <p:ph type="title" hasCustomPrompt="1"/>
          </p:nvPr>
        </p:nvSpPr>
        <p:spPr>
          <a:xfrm>
            <a:off x="365760" y="215900"/>
            <a:ext cx="4114800" cy="276999"/>
          </a:xfrm>
          <a:prstGeom prst="rect">
            <a:avLst/>
          </a:prstGeom>
        </p:spPr>
        <p:txBody>
          <a:bodyPr wrap="square" lIns="0" tIns="45720" rIns="0" bIns="45720">
            <a:spAutoFit/>
          </a:bodyPr>
          <a:lstStyle>
            <a:lvl1pPr algn="l">
              <a:defRPr lang="en-US" sz="1200" kern="0" spc="100" dirty="0" smtClean="0">
                <a:solidFill>
                  <a:schemeClr val="bg1">
                    <a:lumMod val="50000"/>
                  </a:schemeClr>
                </a:solidFill>
                <a:latin typeface="+mn-lt"/>
                <a:ea typeface="+mn-ea"/>
                <a:cs typeface="+mn-cs"/>
              </a:defRPr>
            </a:lvl1pPr>
          </a:lstStyle>
          <a:p>
            <a:pPr marL="0" lvl="0" algn="l" defTabSz="914400" rtl="0" eaLnBrk="1" latinLnBrk="0" hangingPunct="1"/>
            <a:r>
              <a:rPr lang="en-US" dirty="0" smtClean="0"/>
              <a:t>Click to enter Project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ooter Placeholder 4"/>
          <p:cNvSpPr txBox="1">
            <a:spLocks/>
          </p:cNvSpPr>
          <p:nvPr/>
        </p:nvSpPr>
        <p:spPr>
          <a:xfrm>
            <a:off x="228600" y="6634285"/>
            <a:ext cx="2904962" cy="182880"/>
          </a:xfrm>
          <a:prstGeom prst="rect">
            <a:avLst/>
          </a:prstGeom>
        </p:spPr>
        <p:txBody>
          <a:bodyPr vert="horz" wrap="none" lIns="91440" tIns="27432" rIns="91440" bIns="27432" rtlCol="0" anchor="ctr">
            <a:noAutofit/>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First Annapolis Consulting, Inc. </a:t>
            </a:r>
            <a:r>
              <a:rPr kumimoji="0" lang="en-US" sz="1000" b="0" i="0" u="none" strike="noStrike" kern="0" cap="none" spc="0" normalizeH="0" baseline="0" noProof="0" dirty="0" smtClean="0">
                <a:ln>
                  <a:noFill/>
                </a:ln>
                <a:solidFill>
                  <a:sysClr val="window" lastClr="FFFFFF">
                    <a:lumMod val="50000"/>
                  </a:sysClr>
                </a:solidFill>
                <a:effectLst/>
                <a:uLnTx/>
                <a:uFillTx/>
                <a:latin typeface="Calibri"/>
              </a:rPr>
              <a:t>| Confidential</a:t>
            </a:r>
            <a:r>
              <a:rPr kumimoji="0" lang="en-US" sz="10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 </a:t>
            </a:r>
            <a:r>
              <a:rPr kumimoji="0" lang="en-US" sz="1000" b="0" i="0" u="none" strike="noStrike" kern="0" cap="none" spc="0" normalizeH="0" baseline="0" noProof="0" dirty="0" smtClean="0">
                <a:ln>
                  <a:noFill/>
                </a:ln>
                <a:solidFill>
                  <a:sysClr val="window" lastClr="FFFFFF">
                    <a:lumMod val="50000"/>
                  </a:sysClr>
                </a:solidFill>
                <a:effectLst/>
                <a:uLnTx/>
                <a:uFillTx/>
                <a:latin typeface="Calibri"/>
              </a:rPr>
              <a:t>| </a:t>
            </a:r>
            <a:r>
              <a:rPr kumimoji="0" lang="en-US" sz="10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  </a:t>
            </a:r>
            <a:endParaRPr kumimoji="0" lang="en-US" sz="10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1" name="Footer Placeholder 19"/>
          <p:cNvSpPr>
            <a:spLocks noGrp="1"/>
          </p:cNvSpPr>
          <p:nvPr>
            <p:ph type="ftr" sz="quarter" idx="3"/>
          </p:nvPr>
        </p:nvSpPr>
        <p:spPr>
          <a:xfrm>
            <a:off x="2724690" y="6634285"/>
            <a:ext cx="1828800" cy="182880"/>
          </a:xfrm>
          <a:prstGeom prst="rect">
            <a:avLst/>
          </a:prstGeom>
        </p:spPr>
        <p:txBody>
          <a:bodyPr vert="horz" wrap="none" lIns="45720" tIns="27432" rIns="45720" bIns="27432" rtlCol="0" anchor="ctr">
            <a:noAutofit/>
          </a:bodyPr>
          <a:lstStyle>
            <a:lvl1pPr algn="l">
              <a:defRPr sz="1000">
                <a:solidFill>
                  <a:schemeClr val="bg1">
                    <a:lumMod val="50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smtClean="0">
                <a:ln>
                  <a:noFill/>
                </a:ln>
                <a:solidFill>
                  <a:sysClr val="window" lastClr="FFFFFF">
                    <a:lumMod val="50000"/>
                  </a:sysClr>
                </a:solidFill>
                <a:effectLst/>
                <a:uLnTx/>
                <a:uFillTx/>
              </a:rPr>
              <a:t>NVBTA_12Nov7</a:t>
            </a:r>
            <a:endParaRPr kumimoji="0" lang="en-US" sz="1000" b="0" i="0" u="none" strike="noStrike" kern="0" cap="none" spc="0" normalizeH="0" baseline="0" noProof="0" dirty="0">
              <a:ln>
                <a:noFill/>
              </a:ln>
              <a:solidFill>
                <a:sysClr val="window" lastClr="FFFFFF">
                  <a:lumMod val="50000"/>
                </a:sysClr>
              </a:solidFill>
              <a:effectLst/>
              <a:uLnTx/>
              <a:uFillTx/>
            </a:endParaRPr>
          </a:p>
        </p:txBody>
      </p:sp>
      <p:sp>
        <p:nvSpPr>
          <p:cNvPr id="12" name="TextBox 11"/>
          <p:cNvSpPr txBox="1"/>
          <p:nvPr/>
        </p:nvSpPr>
        <p:spPr>
          <a:xfrm>
            <a:off x="8647286" y="6634285"/>
            <a:ext cx="457200" cy="182880"/>
          </a:xfrm>
          <a:prstGeom prst="rect">
            <a:avLst/>
          </a:prstGeom>
          <a:noFill/>
        </p:spPr>
        <p:txBody>
          <a:bodyPr wrap="none" lIns="182880" tIns="27432" rIns="91440" bIns="27432"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9E1DCC69-834D-4476-A206-D6AC9CA63F6C}" type="slidenum">
              <a:rPr kumimoji="0" lang="en-US" sz="1000" b="0" i="0" u="none" strike="noStrike" kern="0" cap="none" spc="0" normalizeH="0" baseline="0" noProof="0" smtClean="0">
                <a:ln>
                  <a:noFill/>
                </a:ln>
                <a:solidFill>
                  <a:sysClr val="window" lastClr="FFFFFF">
                    <a:lumMod val="50000"/>
                  </a:sysClr>
                </a:solidFill>
                <a:effectLst/>
                <a:uLnTx/>
                <a:uFillTx/>
                <a:latin typeface="Calibri"/>
                <a:cs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err="1" smtClean="0">
              <a:ln>
                <a:noFill/>
              </a:ln>
              <a:solidFill>
                <a:sysClr val="window" lastClr="FFFFFF">
                  <a:lumMod val="50000"/>
                </a:sysClr>
              </a:solidFill>
              <a:effectLst/>
              <a:uLnTx/>
              <a:uFillTx/>
              <a:latin typeface="Calibri"/>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November 7, 2012</a:t>
            </a:r>
            <a:endParaRPr lang="en-US" dirty="0"/>
          </a:p>
        </p:txBody>
      </p:sp>
      <p:sp>
        <p:nvSpPr>
          <p:cNvPr id="3" name="Title 2"/>
          <p:cNvSpPr>
            <a:spLocks noGrp="1"/>
          </p:cNvSpPr>
          <p:nvPr>
            <p:ph type="title"/>
          </p:nvPr>
        </p:nvSpPr>
        <p:spPr>
          <a:xfrm>
            <a:off x="685800" y="1832216"/>
            <a:ext cx="7772400" cy="830997"/>
          </a:xfrm>
        </p:spPr>
        <p:txBody>
          <a:bodyPr/>
          <a:lstStyle/>
          <a:p>
            <a:r>
              <a:rPr lang="en-US" dirty="0" smtClean="0"/>
              <a:t>Corporate Travel Automation &amp;</a:t>
            </a:r>
            <a:br>
              <a:rPr lang="en-US" dirty="0" smtClean="0"/>
            </a:br>
            <a:r>
              <a:rPr lang="en-US" dirty="0" smtClean="0"/>
              <a:t>the Opportunity for Commercial Card Solutions</a:t>
            </a:r>
            <a:endParaRPr lang="en-US" dirty="0"/>
          </a:p>
        </p:txBody>
      </p:sp>
      <p:pic>
        <p:nvPicPr>
          <p:cNvPr id="21506" name="Picture 2" descr="http://ebmedia.eventbrite.com/s3-build/images/110937/566704355/1/logo.png"/>
          <p:cNvPicPr>
            <a:picLocks noChangeAspect="1" noChangeArrowheads="1"/>
          </p:cNvPicPr>
          <p:nvPr/>
        </p:nvPicPr>
        <p:blipFill>
          <a:blip r:embed="rId2"/>
          <a:srcRect/>
          <a:stretch>
            <a:fillRect/>
          </a:stretch>
        </p:blipFill>
        <p:spPr bwMode="auto">
          <a:xfrm>
            <a:off x="3064690" y="3449824"/>
            <a:ext cx="3011446" cy="7896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NVBTA_12Nov7</a:t>
            </a:r>
            <a:endParaRPr lang="en-US" dirty="0"/>
          </a:p>
        </p:txBody>
      </p:sp>
      <p:sp>
        <p:nvSpPr>
          <p:cNvPr id="13" name="Title 8"/>
          <p:cNvSpPr>
            <a:spLocks noGrp="1"/>
          </p:cNvSpPr>
          <p:nvPr>
            <p:ph type="title"/>
          </p:nvPr>
        </p:nvSpPr>
        <p:spPr/>
        <p:txBody>
          <a:bodyPr/>
          <a:lstStyle/>
          <a:p>
            <a:r>
              <a:rPr lang="en-US" dirty="0"/>
              <a:t>NVBTA Travel Automation &amp; Cards</a:t>
            </a:r>
          </a:p>
        </p:txBody>
      </p:sp>
      <p:sp>
        <p:nvSpPr>
          <p:cNvPr id="4" name="Text Placeholder 3"/>
          <p:cNvSpPr>
            <a:spLocks noGrp="1"/>
          </p:cNvSpPr>
          <p:nvPr>
            <p:ph type="body" sz="quarter" idx="12"/>
          </p:nvPr>
        </p:nvSpPr>
        <p:spPr/>
        <p:txBody>
          <a:bodyPr/>
          <a:lstStyle/>
          <a:p>
            <a:r>
              <a:rPr lang="en-US" dirty="0" smtClean="0"/>
              <a:t>This survey also revealed key drivers for selection and use of commercial cards.</a:t>
            </a:r>
            <a:endParaRPr lang="en-US" dirty="0"/>
          </a:p>
        </p:txBody>
      </p:sp>
      <p:sp>
        <p:nvSpPr>
          <p:cNvPr id="5" name="Text Placeholder 4"/>
          <p:cNvSpPr>
            <a:spLocks noGrp="1"/>
          </p:cNvSpPr>
          <p:nvPr>
            <p:ph type="body" sz="quarter" idx="14"/>
          </p:nvPr>
        </p:nvSpPr>
        <p:spPr/>
        <p:txBody>
          <a:bodyPr/>
          <a:lstStyle/>
          <a:p>
            <a:r>
              <a:rPr lang="en-US" dirty="0" smtClean="0"/>
              <a:t>Drivers for Card Usage &amp; Growth</a:t>
            </a:r>
            <a:endParaRPr lang="en-US" dirty="0"/>
          </a:p>
        </p:txBody>
      </p:sp>
      <p:graphicFrame>
        <p:nvGraphicFramePr>
          <p:cNvPr id="7" name="Chart 6"/>
          <p:cNvGraphicFramePr/>
          <p:nvPr/>
        </p:nvGraphicFramePr>
        <p:xfrm>
          <a:off x="48124" y="1167048"/>
          <a:ext cx="3749040" cy="3291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2763307" y="3019912"/>
          <a:ext cx="3749040" cy="3291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5354164" y="1159027"/>
          <a:ext cx="3749040" cy="329184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0" y="6028750"/>
            <a:ext cx="9144000" cy="584775"/>
          </a:xfrm>
          <a:prstGeom prst="rect">
            <a:avLst/>
          </a:prstGeom>
          <a:noFill/>
        </p:spPr>
        <p:txBody>
          <a:bodyPr wrap="square" rtlCol="0" anchor="b">
            <a:spAutoFit/>
          </a:bodyPr>
          <a:lstStyle/>
          <a:p>
            <a:r>
              <a:rPr lang="en-US" sz="800" dirty="0" smtClean="0"/>
              <a:t>Q: What are the reasons for credit / payment card use in your organization?</a:t>
            </a:r>
          </a:p>
          <a:p>
            <a:r>
              <a:rPr lang="en-US" sz="800" dirty="0" smtClean="0"/>
              <a:t>Q: What would be the key factors in increasing usage of credit cards?</a:t>
            </a:r>
          </a:p>
          <a:p>
            <a:r>
              <a:rPr lang="en-US" sz="800" dirty="0" smtClean="0"/>
              <a:t>Q: What weighting / importance do you assign to the following factors in selecting card issuers?</a:t>
            </a:r>
          </a:p>
          <a:p>
            <a:r>
              <a:rPr lang="en-US" sz="800" b="0" dirty="0" smtClean="0"/>
              <a:t>Source:  First Annapolis Consulting B2B payments survey, June / July 2012, n=44 mid-market and large end-user organizations based in North America.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NVBTA_12Nov7</a:t>
            </a:r>
            <a:endParaRPr lang="en-US" dirty="0"/>
          </a:p>
        </p:txBody>
      </p:sp>
      <p:sp>
        <p:nvSpPr>
          <p:cNvPr id="13" name="Title 8"/>
          <p:cNvSpPr>
            <a:spLocks noGrp="1"/>
          </p:cNvSpPr>
          <p:nvPr>
            <p:ph type="title"/>
          </p:nvPr>
        </p:nvSpPr>
        <p:spPr/>
        <p:txBody>
          <a:bodyPr/>
          <a:lstStyle/>
          <a:p>
            <a:r>
              <a:rPr lang="en-US" dirty="0"/>
              <a:t>NVBTA Travel Automation &amp; Cards</a:t>
            </a:r>
          </a:p>
        </p:txBody>
      </p:sp>
      <p:sp>
        <p:nvSpPr>
          <p:cNvPr id="4" name="Text Placeholder 3"/>
          <p:cNvSpPr>
            <a:spLocks noGrp="1"/>
          </p:cNvSpPr>
          <p:nvPr>
            <p:ph type="body" sz="quarter" idx="12"/>
          </p:nvPr>
        </p:nvSpPr>
        <p:spPr/>
        <p:txBody>
          <a:bodyPr/>
          <a:lstStyle/>
          <a:p>
            <a:r>
              <a:rPr lang="en-US" dirty="0" smtClean="0"/>
              <a:t>Organizations who put more travel spend on cards / CTAs realize more value-add.</a:t>
            </a:r>
            <a:endParaRPr lang="en-US" dirty="0"/>
          </a:p>
        </p:txBody>
      </p:sp>
      <p:sp>
        <p:nvSpPr>
          <p:cNvPr id="5" name="Text Placeholder 4"/>
          <p:cNvSpPr>
            <a:spLocks noGrp="1"/>
          </p:cNvSpPr>
          <p:nvPr>
            <p:ph type="body" sz="quarter" idx="14"/>
          </p:nvPr>
        </p:nvSpPr>
        <p:spPr/>
        <p:txBody>
          <a:bodyPr/>
          <a:lstStyle/>
          <a:p>
            <a:r>
              <a:rPr lang="en-US" dirty="0" smtClean="0"/>
              <a:t>Drivers for Card Usage &amp; Growth</a:t>
            </a:r>
            <a:endParaRPr lang="en-US" dirty="0"/>
          </a:p>
        </p:txBody>
      </p:sp>
      <p:sp>
        <p:nvSpPr>
          <p:cNvPr id="11" name="TextBox 10"/>
          <p:cNvSpPr txBox="1"/>
          <p:nvPr/>
        </p:nvSpPr>
        <p:spPr>
          <a:xfrm>
            <a:off x="0" y="6151860"/>
            <a:ext cx="9144000" cy="461665"/>
          </a:xfrm>
          <a:prstGeom prst="rect">
            <a:avLst/>
          </a:prstGeom>
          <a:noFill/>
        </p:spPr>
        <p:txBody>
          <a:bodyPr wrap="square" rtlCol="0" anchor="b">
            <a:spAutoFit/>
          </a:bodyPr>
          <a:lstStyle/>
          <a:p>
            <a:r>
              <a:rPr lang="en-US" sz="800" dirty="0" smtClean="0"/>
              <a:t>Q: What are the reasons for credit / payment card use in your organization?  </a:t>
            </a:r>
            <a:r>
              <a:rPr lang="en-US" sz="800" i="1" dirty="0" smtClean="0"/>
              <a:t>(all responses must sum to 100%)</a:t>
            </a:r>
          </a:p>
          <a:p>
            <a:r>
              <a:rPr lang="en-US" sz="800" dirty="0" smtClean="0"/>
              <a:t>Q: What would be the key factors in increasing usage of credit cards? </a:t>
            </a:r>
            <a:r>
              <a:rPr lang="en-US" sz="800" i="1" dirty="0" smtClean="0"/>
              <a:t>(all responses must sum to 100%)</a:t>
            </a:r>
            <a:endParaRPr lang="en-US" sz="800" dirty="0" smtClean="0"/>
          </a:p>
          <a:p>
            <a:r>
              <a:rPr lang="en-US" sz="800" b="0" dirty="0" smtClean="0"/>
              <a:t>Source:  First Annapolis Consulting B2B payments survey, June / July 2012, n=44 mid-market and large end-user organizations based in North America.</a:t>
            </a:r>
          </a:p>
        </p:txBody>
      </p:sp>
      <p:graphicFrame>
        <p:nvGraphicFramePr>
          <p:cNvPr id="12" name="Chart 11"/>
          <p:cNvGraphicFramePr/>
          <p:nvPr/>
        </p:nvGraphicFramePr>
        <p:xfrm>
          <a:off x="277090" y="1335088"/>
          <a:ext cx="4150819"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4728357" y="1335088"/>
          <a:ext cx="415081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ounded Rectangular Callout 14"/>
          <p:cNvSpPr/>
          <p:nvPr/>
        </p:nvSpPr>
        <p:spPr>
          <a:xfrm>
            <a:off x="2066305" y="2034901"/>
            <a:ext cx="2315689" cy="953453"/>
          </a:xfrm>
          <a:prstGeom prst="wedgeRoundRectCallout">
            <a:avLst>
              <a:gd name="adj1" fmla="val -35750"/>
              <a:gd name="adj2" fmla="val 68728"/>
              <a:gd name="adj3" fmla="val 16667"/>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1000" dirty="0" smtClean="0">
                <a:solidFill>
                  <a:srgbClr val="C00000"/>
                </a:solidFill>
              </a:rPr>
              <a:t>for respondents that place 70% or more of travel spend on travel cards or CTAs, one-third would say data &amp; reporting capabilities drives 20-39% of the reasons why they use cards.</a:t>
            </a:r>
            <a:endParaRPr lang="en-US" sz="1000" dirty="0">
              <a:solidFill>
                <a:srgbClr val="C00000"/>
              </a:solidFill>
            </a:endParaRPr>
          </a:p>
        </p:txBody>
      </p:sp>
      <p:sp>
        <p:nvSpPr>
          <p:cNvPr id="16" name="Rounded Rectangular Callout 15"/>
          <p:cNvSpPr/>
          <p:nvPr/>
        </p:nvSpPr>
        <p:spPr>
          <a:xfrm>
            <a:off x="6826232" y="2032924"/>
            <a:ext cx="2149434" cy="783193"/>
          </a:xfrm>
          <a:prstGeom prst="wedgeRoundRectCallout">
            <a:avLst>
              <a:gd name="adj1" fmla="val -11441"/>
              <a:gd name="adj2" fmla="val 90227"/>
              <a:gd name="adj3" fmla="val 16667"/>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1000" dirty="0" smtClean="0">
                <a:solidFill>
                  <a:srgbClr val="C00000"/>
                </a:solidFill>
              </a:rPr>
              <a:t>for 70%+ respondents, one-third would weight improving control &amp; compliance as 40-59% of the rationale for increasing usage</a:t>
            </a:r>
            <a:endParaRPr lang="en-US" sz="10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9" name="Title 8"/>
          <p:cNvSpPr>
            <a:spLocks noGrp="1"/>
          </p:cNvSpPr>
          <p:nvPr>
            <p:ph type="title"/>
          </p:nvPr>
        </p:nvSpPr>
        <p:spPr/>
        <p:txBody>
          <a:bodyPr/>
          <a:lstStyle/>
          <a:p>
            <a:r>
              <a:rPr lang="en-US" dirty="0"/>
              <a:t>NVBTA Travel Automation &amp; Cards</a:t>
            </a:r>
          </a:p>
        </p:txBody>
      </p:sp>
      <p:sp>
        <p:nvSpPr>
          <p:cNvPr id="8" name="Text Placeholder 7"/>
          <p:cNvSpPr>
            <a:spLocks noGrp="1"/>
          </p:cNvSpPr>
          <p:nvPr>
            <p:ph type="body" sz="quarter" idx="12"/>
          </p:nvPr>
        </p:nvSpPr>
        <p:spPr/>
        <p:txBody>
          <a:bodyPr/>
          <a:lstStyle/>
          <a:p>
            <a:r>
              <a:rPr lang="en-US" dirty="0" smtClean="0"/>
              <a:t>Mobile authentication for corporate travel payments is quite limited, but likely to grow.</a:t>
            </a:r>
            <a:endParaRPr lang="en-US" dirty="0"/>
          </a:p>
        </p:txBody>
      </p:sp>
      <p:sp>
        <p:nvSpPr>
          <p:cNvPr id="11" name="Text Placeholder 10"/>
          <p:cNvSpPr>
            <a:spLocks noGrp="1"/>
          </p:cNvSpPr>
          <p:nvPr>
            <p:ph type="body" sz="quarter" idx="14"/>
          </p:nvPr>
        </p:nvSpPr>
        <p:spPr/>
        <p:txBody>
          <a:bodyPr/>
          <a:lstStyle/>
          <a:p>
            <a:r>
              <a:rPr lang="en-US" dirty="0" smtClean="0"/>
              <a:t>Mobile Transaction Authorization</a:t>
            </a:r>
            <a:endParaRPr lang="en-US" dirty="0"/>
          </a:p>
        </p:txBody>
      </p:sp>
      <p:graphicFrame>
        <p:nvGraphicFramePr>
          <p:cNvPr id="17" name="Chart 16"/>
          <p:cNvGraphicFramePr/>
          <p:nvPr/>
        </p:nvGraphicFramePr>
        <p:xfrm>
          <a:off x="403758" y="1649413"/>
          <a:ext cx="5035141" cy="4040325"/>
        </p:xfrm>
        <a:graphic>
          <a:graphicData uri="http://schemas.openxmlformats.org/drawingml/2006/chart">
            <c:chart xmlns:c="http://schemas.openxmlformats.org/drawingml/2006/chart" xmlns:r="http://schemas.openxmlformats.org/officeDocument/2006/relationships" r:id="rId2"/>
          </a:graphicData>
        </a:graphic>
      </p:graphicFrame>
      <p:sp>
        <p:nvSpPr>
          <p:cNvPr id="19" name="Arc 18"/>
          <p:cNvSpPr/>
          <p:nvPr/>
        </p:nvSpPr>
        <p:spPr>
          <a:xfrm rot="21003176">
            <a:off x="1045159" y="2077915"/>
            <a:ext cx="3175413" cy="2712828"/>
          </a:xfrm>
          <a:prstGeom prst="arc">
            <a:avLst>
              <a:gd name="adj1" fmla="val 16200000"/>
              <a:gd name="adj2" fmla="val 126551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p:nvPr/>
        </p:nvCxnSpPr>
        <p:spPr>
          <a:xfrm>
            <a:off x="3730752" y="2262960"/>
            <a:ext cx="1536192"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p:nvPr/>
        </p:nvGraphicFramePr>
        <p:xfrm>
          <a:off x="5010912" y="1649413"/>
          <a:ext cx="4133088" cy="373945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2"/>
          <p:cNvSpPr txBox="1">
            <a:spLocks noChangeArrowheads="1"/>
          </p:cNvSpPr>
          <p:nvPr/>
        </p:nvSpPr>
        <p:spPr bwMode="auto">
          <a:xfrm>
            <a:off x="0" y="6398081"/>
            <a:ext cx="9144000" cy="215444"/>
          </a:xfrm>
          <a:prstGeom prst="rect">
            <a:avLst/>
          </a:prstGeom>
          <a:noFill/>
          <a:ln w="12700">
            <a:noFill/>
            <a:miter lim="800000"/>
            <a:headEnd type="none" w="sm" len="sm"/>
            <a:tailEnd type="none" w="sm" len="sm"/>
          </a:ln>
        </p:spPr>
        <p:txBody>
          <a:bodyPr wrap="square" anchor="b">
            <a:spAutoFit/>
          </a:bodyPr>
          <a:lstStyle/>
          <a:p>
            <a:pPr fontAlgn="base">
              <a:spcBef>
                <a:spcPct val="0"/>
              </a:spcBef>
              <a:spcAft>
                <a:spcPct val="0"/>
              </a:spcAft>
              <a:tabLst>
                <a:tab pos="628650" algn="l"/>
                <a:tab pos="747713" algn="l"/>
              </a:tabLst>
            </a:pPr>
            <a:r>
              <a:rPr lang="en-US" sz="800" dirty="0">
                <a:solidFill>
                  <a:srgbClr val="000000"/>
                </a:solidFill>
              </a:rPr>
              <a:t>Source:  </a:t>
            </a:r>
            <a:r>
              <a:rPr lang="en-US" sz="800" dirty="0" smtClean="0">
                <a:solidFill>
                  <a:srgbClr val="000000"/>
                </a:solidFill>
              </a:rPr>
              <a:t>"Mobile Payment - How It Will Transform Corporate Travel and Expense Management," </a:t>
            </a:r>
            <a:r>
              <a:rPr lang="en-US" sz="800" dirty="0" err="1" smtClean="0">
                <a:solidFill>
                  <a:srgbClr val="000000"/>
                </a:solidFill>
              </a:rPr>
              <a:t>AirPlus</a:t>
            </a:r>
            <a:r>
              <a:rPr lang="en-US" sz="800" dirty="0" smtClean="0">
                <a:solidFill>
                  <a:srgbClr val="000000"/>
                </a:solidFill>
              </a:rPr>
              <a:t>, April 2012.  Based on global 2012 survey of ACTE buyers.</a:t>
            </a:r>
            <a:endParaRPr lang="en-US" sz="8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9" name="Title 8"/>
          <p:cNvSpPr>
            <a:spLocks noGrp="1"/>
          </p:cNvSpPr>
          <p:nvPr>
            <p:ph type="title"/>
          </p:nvPr>
        </p:nvSpPr>
        <p:spPr/>
        <p:txBody>
          <a:bodyPr/>
          <a:lstStyle/>
          <a:p>
            <a:r>
              <a:rPr lang="en-US" dirty="0"/>
              <a:t>NVBTA Travel Automation &amp; Cards</a:t>
            </a:r>
          </a:p>
        </p:txBody>
      </p:sp>
      <p:sp>
        <p:nvSpPr>
          <p:cNvPr id="8" name="Text Placeholder 7"/>
          <p:cNvSpPr>
            <a:spLocks noGrp="1"/>
          </p:cNvSpPr>
          <p:nvPr>
            <p:ph type="body" sz="quarter" idx="12"/>
          </p:nvPr>
        </p:nvSpPr>
        <p:spPr/>
        <p:txBody>
          <a:bodyPr/>
          <a:lstStyle/>
          <a:p>
            <a:r>
              <a:rPr lang="en-US" dirty="0" smtClean="0"/>
              <a:t>Mobile apps are also niche; but fundamental to further enhancing traveler productivity.</a:t>
            </a:r>
            <a:endParaRPr lang="en-US" dirty="0"/>
          </a:p>
        </p:txBody>
      </p:sp>
      <p:sp>
        <p:nvSpPr>
          <p:cNvPr id="11" name="Text Placeholder 10"/>
          <p:cNvSpPr>
            <a:spLocks noGrp="1"/>
          </p:cNvSpPr>
          <p:nvPr>
            <p:ph type="body" sz="quarter" idx="14"/>
          </p:nvPr>
        </p:nvSpPr>
        <p:spPr/>
        <p:txBody>
          <a:bodyPr/>
          <a:lstStyle/>
          <a:p>
            <a:r>
              <a:rPr lang="en-US" dirty="0" smtClean="0"/>
              <a:t>Mobile Applications for Travel</a:t>
            </a:r>
            <a:endParaRPr lang="en-US" dirty="0"/>
          </a:p>
        </p:txBody>
      </p:sp>
      <p:sp>
        <p:nvSpPr>
          <p:cNvPr id="13" name="Text Box 2"/>
          <p:cNvSpPr txBox="1">
            <a:spLocks noChangeArrowheads="1"/>
          </p:cNvSpPr>
          <p:nvPr/>
        </p:nvSpPr>
        <p:spPr bwMode="auto">
          <a:xfrm>
            <a:off x="0" y="6398081"/>
            <a:ext cx="9144000" cy="215444"/>
          </a:xfrm>
          <a:prstGeom prst="rect">
            <a:avLst/>
          </a:prstGeom>
          <a:noFill/>
          <a:ln w="12700">
            <a:noFill/>
            <a:miter lim="800000"/>
            <a:headEnd type="none" w="sm" len="sm"/>
            <a:tailEnd type="none" w="sm" len="sm"/>
          </a:ln>
        </p:spPr>
        <p:txBody>
          <a:bodyPr wrap="square" anchor="b">
            <a:spAutoFit/>
          </a:bodyPr>
          <a:lstStyle/>
          <a:p>
            <a:pPr fontAlgn="base">
              <a:spcBef>
                <a:spcPct val="0"/>
              </a:spcBef>
              <a:spcAft>
                <a:spcPct val="0"/>
              </a:spcAft>
              <a:tabLst>
                <a:tab pos="628650" algn="l"/>
                <a:tab pos="747713" algn="l"/>
              </a:tabLst>
            </a:pPr>
            <a:r>
              <a:rPr lang="en-US" sz="800" dirty="0" smtClean="0">
                <a:solidFill>
                  <a:srgbClr val="000000"/>
                </a:solidFill>
              </a:rPr>
              <a:t>Source:  “Expense Management for a New Decade,” Aberdeen Group survey of respondents from EMEA (23%), N.A. (67%), </a:t>
            </a:r>
            <a:r>
              <a:rPr lang="en-US" sz="800" dirty="0" err="1" smtClean="0">
                <a:solidFill>
                  <a:srgbClr val="000000"/>
                </a:solidFill>
              </a:rPr>
              <a:t>AsiaPacific</a:t>
            </a:r>
            <a:r>
              <a:rPr lang="en-US" sz="800" dirty="0" smtClean="0">
                <a:solidFill>
                  <a:srgbClr val="000000"/>
                </a:solidFill>
              </a:rPr>
              <a:t> (6%), and South/Central America (4%) (March 2011). </a:t>
            </a:r>
            <a:endParaRPr lang="en-US" sz="800" dirty="0">
              <a:solidFill>
                <a:srgbClr val="000000"/>
              </a:solidFill>
            </a:endParaRPr>
          </a:p>
        </p:txBody>
      </p:sp>
      <p:graphicFrame>
        <p:nvGraphicFramePr>
          <p:cNvPr id="14" name="Chart 13"/>
          <p:cNvGraphicFramePr/>
          <p:nvPr/>
        </p:nvGraphicFramePr>
        <p:xfrm>
          <a:off x="1" y="2750251"/>
          <a:ext cx="5693663" cy="24733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5540186" y="1497797"/>
          <a:ext cx="3571153" cy="3707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256031" y="1497797"/>
          <a:ext cx="4901185" cy="10911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9" name="Title 8"/>
          <p:cNvSpPr>
            <a:spLocks noGrp="1"/>
          </p:cNvSpPr>
          <p:nvPr>
            <p:ph type="title"/>
          </p:nvPr>
        </p:nvSpPr>
        <p:spPr/>
        <p:txBody>
          <a:bodyPr/>
          <a:lstStyle/>
          <a:p>
            <a:r>
              <a:rPr lang="en-US" dirty="0"/>
              <a:t>NVBTA Travel Automation &amp; Cards</a:t>
            </a:r>
          </a:p>
        </p:txBody>
      </p:sp>
      <p:sp>
        <p:nvSpPr>
          <p:cNvPr id="10" name="Text Placeholder 9"/>
          <p:cNvSpPr>
            <a:spLocks noGrp="1"/>
          </p:cNvSpPr>
          <p:nvPr>
            <p:ph type="body" sz="quarter" idx="12"/>
          </p:nvPr>
        </p:nvSpPr>
        <p:spPr/>
        <p:txBody>
          <a:bodyPr/>
          <a:lstStyle/>
          <a:p>
            <a:r>
              <a:rPr lang="en-US" dirty="0"/>
              <a:t>First Annapolis is a specialized consulting firm focused exclusively on payments.</a:t>
            </a:r>
          </a:p>
        </p:txBody>
      </p:sp>
      <p:sp>
        <p:nvSpPr>
          <p:cNvPr id="11" name="Text Placeholder 10"/>
          <p:cNvSpPr>
            <a:spLocks noGrp="1"/>
          </p:cNvSpPr>
          <p:nvPr>
            <p:ph type="body" sz="quarter" idx="14"/>
          </p:nvPr>
        </p:nvSpPr>
        <p:spPr/>
        <p:txBody>
          <a:bodyPr/>
          <a:lstStyle/>
          <a:p>
            <a:r>
              <a:rPr lang="en-US" dirty="0" smtClean="0"/>
              <a:t>About First Annapolis</a:t>
            </a:r>
            <a:endParaRPr lang="en-US" dirty="0"/>
          </a:p>
        </p:txBody>
      </p:sp>
      <p:sp>
        <p:nvSpPr>
          <p:cNvPr id="97" name="Line 3"/>
          <p:cNvSpPr>
            <a:spLocks noChangeShapeType="1"/>
          </p:cNvSpPr>
          <p:nvPr/>
        </p:nvSpPr>
        <p:spPr bwMode="auto">
          <a:xfrm flipV="1">
            <a:off x="2972612" y="1820863"/>
            <a:ext cx="0" cy="4267200"/>
          </a:xfrm>
          <a:prstGeom prst="line">
            <a:avLst/>
          </a:prstGeom>
          <a:noFill/>
          <a:ln w="76200">
            <a:solidFill>
              <a:srgbClr val="000099"/>
            </a:solidFill>
            <a:round/>
            <a:headEnd/>
            <a:tailEnd/>
          </a:ln>
        </p:spPr>
        <p:txBody>
          <a:bodyPr wrap="none" anchor="ctr"/>
          <a:lstStyle/>
          <a:p>
            <a:endParaRPr lang="en-US" dirty="0"/>
          </a:p>
        </p:txBody>
      </p:sp>
      <p:sp>
        <p:nvSpPr>
          <p:cNvPr id="98" name="Line 4"/>
          <p:cNvSpPr>
            <a:spLocks noChangeShapeType="1"/>
          </p:cNvSpPr>
          <p:nvPr/>
        </p:nvSpPr>
        <p:spPr bwMode="auto">
          <a:xfrm flipV="1">
            <a:off x="8776512" y="1820863"/>
            <a:ext cx="0" cy="4267200"/>
          </a:xfrm>
          <a:prstGeom prst="line">
            <a:avLst/>
          </a:prstGeom>
          <a:noFill/>
          <a:ln w="76200">
            <a:solidFill>
              <a:srgbClr val="000099"/>
            </a:solidFill>
            <a:round/>
            <a:headEnd/>
            <a:tailEnd/>
          </a:ln>
        </p:spPr>
        <p:txBody>
          <a:bodyPr wrap="none" anchor="ctr"/>
          <a:lstStyle/>
          <a:p>
            <a:endParaRPr lang="en-US" dirty="0"/>
          </a:p>
        </p:txBody>
      </p:sp>
      <p:sp>
        <p:nvSpPr>
          <p:cNvPr id="99" name="Line 5"/>
          <p:cNvSpPr>
            <a:spLocks noChangeShapeType="1"/>
          </p:cNvSpPr>
          <p:nvPr/>
        </p:nvSpPr>
        <p:spPr bwMode="auto">
          <a:xfrm rot="16200000" flipV="1">
            <a:off x="5876150" y="-1273175"/>
            <a:ext cx="0" cy="5883275"/>
          </a:xfrm>
          <a:prstGeom prst="line">
            <a:avLst/>
          </a:prstGeom>
          <a:noFill/>
          <a:ln w="304800">
            <a:solidFill>
              <a:srgbClr val="000099"/>
            </a:solidFill>
            <a:round/>
            <a:headEnd/>
            <a:tailEnd/>
          </a:ln>
        </p:spPr>
        <p:txBody>
          <a:bodyPr wrap="none" anchor="ctr"/>
          <a:lstStyle/>
          <a:p>
            <a:endParaRPr lang="en-US" dirty="0"/>
          </a:p>
        </p:txBody>
      </p:sp>
      <p:sp>
        <p:nvSpPr>
          <p:cNvPr id="100" name="Text Box 6"/>
          <p:cNvSpPr txBox="1">
            <a:spLocks noChangeArrowheads="1"/>
          </p:cNvSpPr>
          <p:nvPr/>
        </p:nvSpPr>
        <p:spPr bwMode="auto">
          <a:xfrm>
            <a:off x="4728387" y="1514475"/>
            <a:ext cx="2224087" cy="304800"/>
          </a:xfrm>
          <a:prstGeom prst="rect">
            <a:avLst/>
          </a:prstGeom>
          <a:noFill/>
          <a:ln w="12700" algn="ctr">
            <a:noFill/>
            <a:miter lim="800000"/>
            <a:headEnd/>
            <a:tailEnd/>
          </a:ln>
        </p:spPr>
        <p:txBody>
          <a:bodyPr wrap="none">
            <a:spAutoFit/>
          </a:bodyPr>
          <a:lstStyle/>
          <a:p>
            <a:pPr algn="ctr"/>
            <a:r>
              <a:rPr lang="en-US" sz="1400" b="1" i="1" dirty="0">
                <a:solidFill>
                  <a:schemeClr val="bg1"/>
                </a:solidFill>
              </a:rPr>
              <a:t>Client Payment Strategy</a:t>
            </a:r>
          </a:p>
        </p:txBody>
      </p:sp>
      <p:sp>
        <p:nvSpPr>
          <p:cNvPr id="101" name="AutoShape 7"/>
          <p:cNvSpPr>
            <a:spLocks noChangeArrowheads="1"/>
          </p:cNvSpPr>
          <p:nvPr/>
        </p:nvSpPr>
        <p:spPr bwMode="auto">
          <a:xfrm rot="-5400000">
            <a:off x="1660543" y="4025106"/>
            <a:ext cx="2740025" cy="690563"/>
          </a:xfrm>
          <a:prstGeom prst="roundRect">
            <a:avLst>
              <a:gd name="adj" fmla="val 16667"/>
            </a:avLst>
          </a:prstGeom>
          <a:solidFill>
            <a:schemeClr val="bg1"/>
          </a:solidFill>
          <a:ln w="57150" algn="ctr">
            <a:solidFill>
              <a:srgbClr val="003399"/>
            </a:solidFill>
            <a:round/>
            <a:headEnd/>
            <a:tailEnd/>
          </a:ln>
        </p:spPr>
        <p:txBody>
          <a:bodyPr anchor="ctr">
            <a:spAutoFit/>
          </a:bodyPr>
          <a:lstStyle/>
          <a:p>
            <a:pPr algn="ctr"/>
            <a:r>
              <a:rPr lang="en-US" b="1" dirty="0">
                <a:solidFill>
                  <a:schemeClr val="tx1"/>
                </a:solidFill>
              </a:rPr>
              <a:t>Management Consulting</a:t>
            </a:r>
          </a:p>
          <a:p>
            <a:pPr algn="ctr"/>
            <a:r>
              <a:rPr lang="en-US" sz="1000" dirty="0">
                <a:solidFill>
                  <a:schemeClr val="tx1"/>
                </a:solidFill>
              </a:rPr>
              <a:t>(strategy, market research, business casing, partnerships, implementation)</a:t>
            </a:r>
          </a:p>
        </p:txBody>
      </p:sp>
      <p:sp>
        <p:nvSpPr>
          <p:cNvPr id="102" name="AutoShape 8"/>
          <p:cNvSpPr>
            <a:spLocks noChangeArrowheads="1"/>
          </p:cNvSpPr>
          <p:nvPr/>
        </p:nvSpPr>
        <p:spPr bwMode="auto">
          <a:xfrm rot="5400000" flipH="1">
            <a:off x="7334268" y="4021932"/>
            <a:ext cx="2762250" cy="690562"/>
          </a:xfrm>
          <a:prstGeom prst="roundRect">
            <a:avLst>
              <a:gd name="adj" fmla="val 16667"/>
            </a:avLst>
          </a:prstGeom>
          <a:solidFill>
            <a:schemeClr val="bg1"/>
          </a:solidFill>
          <a:ln w="57150" algn="ctr">
            <a:solidFill>
              <a:srgbClr val="003399"/>
            </a:solidFill>
            <a:round/>
            <a:headEnd/>
            <a:tailEnd/>
          </a:ln>
        </p:spPr>
        <p:txBody>
          <a:bodyPr anchor="ctr">
            <a:spAutoFit/>
          </a:bodyPr>
          <a:lstStyle/>
          <a:p>
            <a:pPr algn="ctr"/>
            <a:r>
              <a:rPr lang="en-US" b="1" dirty="0">
                <a:solidFill>
                  <a:schemeClr val="tx1"/>
                </a:solidFill>
              </a:rPr>
              <a:t>M&amp;A Advisory</a:t>
            </a:r>
          </a:p>
          <a:p>
            <a:pPr algn="ctr"/>
            <a:r>
              <a:rPr lang="en-US" sz="1000" dirty="0">
                <a:solidFill>
                  <a:schemeClr val="tx1"/>
                </a:solidFill>
              </a:rPr>
              <a:t>(acquisition / divestiture strategy, buy / sell-side representation, transaction support)</a:t>
            </a:r>
          </a:p>
        </p:txBody>
      </p:sp>
      <p:sp>
        <p:nvSpPr>
          <p:cNvPr id="103" name="AutoShape 9"/>
          <p:cNvSpPr>
            <a:spLocks noChangeArrowheads="1"/>
          </p:cNvSpPr>
          <p:nvPr/>
        </p:nvSpPr>
        <p:spPr bwMode="auto">
          <a:xfrm>
            <a:off x="3140887" y="1939925"/>
            <a:ext cx="1281112" cy="696913"/>
          </a:xfrm>
          <a:prstGeom prst="roundRect">
            <a:avLst>
              <a:gd name="adj" fmla="val 16667"/>
            </a:avLst>
          </a:prstGeom>
          <a:solidFill>
            <a:srgbClr val="CCECFF"/>
          </a:solidFill>
          <a:ln w="12700" algn="ctr">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US" sz="1400" dirty="0">
                <a:solidFill>
                  <a:schemeClr val="tx1"/>
                </a:solidFill>
              </a:rPr>
              <a:t>Card</a:t>
            </a:r>
          </a:p>
          <a:p>
            <a:pPr algn="ctr">
              <a:defRPr/>
            </a:pPr>
            <a:r>
              <a:rPr lang="en-US" sz="1400" dirty="0">
                <a:solidFill>
                  <a:schemeClr val="tx1"/>
                </a:solidFill>
              </a:rPr>
              <a:t>Issuing</a:t>
            </a:r>
          </a:p>
        </p:txBody>
      </p:sp>
      <p:sp>
        <p:nvSpPr>
          <p:cNvPr id="104" name="AutoShape 10"/>
          <p:cNvSpPr>
            <a:spLocks noChangeArrowheads="1"/>
          </p:cNvSpPr>
          <p:nvPr/>
        </p:nvSpPr>
        <p:spPr bwMode="auto">
          <a:xfrm>
            <a:off x="4541062" y="1939925"/>
            <a:ext cx="1281112" cy="696913"/>
          </a:xfrm>
          <a:prstGeom prst="roundRect">
            <a:avLst>
              <a:gd name="adj" fmla="val 16667"/>
            </a:avLst>
          </a:prstGeom>
          <a:solidFill>
            <a:srgbClr val="CCECFF"/>
          </a:solidFill>
          <a:ln w="12700" algn="ctr">
            <a:solidFill>
              <a:schemeClr val="tx1"/>
            </a:solidFill>
            <a:round/>
            <a:headEnd/>
            <a:tailEnd/>
          </a:ln>
        </p:spPr>
        <p:txBody>
          <a:bodyPr anchor="ctr"/>
          <a:lstStyle/>
          <a:p>
            <a:pPr algn="ctr"/>
            <a:r>
              <a:rPr lang="en-US" sz="1400" dirty="0">
                <a:solidFill>
                  <a:schemeClr val="tx1"/>
                </a:solidFill>
              </a:rPr>
              <a:t>Debit /  Prepaid</a:t>
            </a:r>
          </a:p>
        </p:txBody>
      </p:sp>
      <p:sp>
        <p:nvSpPr>
          <p:cNvPr id="105" name="AutoShape 11"/>
          <p:cNvSpPr>
            <a:spLocks noChangeArrowheads="1"/>
          </p:cNvSpPr>
          <p:nvPr/>
        </p:nvSpPr>
        <p:spPr bwMode="auto">
          <a:xfrm>
            <a:off x="5952349" y="1939925"/>
            <a:ext cx="1281113" cy="696913"/>
          </a:xfrm>
          <a:prstGeom prst="roundRect">
            <a:avLst>
              <a:gd name="adj" fmla="val 16667"/>
            </a:avLst>
          </a:prstGeom>
          <a:solidFill>
            <a:srgbClr val="FFFFCC"/>
          </a:solidFill>
          <a:ln w="12700" algn="ctr">
            <a:solidFill>
              <a:schemeClr val="tx1"/>
            </a:solidFill>
            <a:round/>
            <a:headEnd/>
            <a:tailEnd/>
          </a:ln>
        </p:spPr>
        <p:txBody>
          <a:bodyPr anchor="ctr"/>
          <a:lstStyle/>
          <a:p>
            <a:pPr algn="ctr"/>
            <a:r>
              <a:rPr lang="en-US" sz="1400" b="1" dirty="0">
                <a:solidFill>
                  <a:schemeClr val="tx1"/>
                </a:solidFill>
              </a:rPr>
              <a:t>Commercial Payments</a:t>
            </a:r>
          </a:p>
        </p:txBody>
      </p:sp>
      <p:sp>
        <p:nvSpPr>
          <p:cNvPr id="106" name="AutoShape 12"/>
          <p:cNvSpPr>
            <a:spLocks noChangeArrowheads="1"/>
          </p:cNvSpPr>
          <p:nvPr/>
        </p:nvSpPr>
        <p:spPr bwMode="auto">
          <a:xfrm>
            <a:off x="7349349" y="1936750"/>
            <a:ext cx="1281113" cy="696913"/>
          </a:xfrm>
          <a:prstGeom prst="roundRect">
            <a:avLst>
              <a:gd name="adj" fmla="val 16667"/>
            </a:avLst>
          </a:prstGeom>
          <a:solidFill>
            <a:srgbClr val="CCECFF"/>
          </a:solidFill>
          <a:ln w="12700" algn="ctr">
            <a:solidFill>
              <a:schemeClr val="tx1"/>
            </a:solidFill>
            <a:round/>
            <a:headEnd/>
            <a:tailEnd/>
          </a:ln>
        </p:spPr>
        <p:txBody>
          <a:bodyPr anchor="ctr"/>
          <a:lstStyle/>
          <a:p>
            <a:pPr algn="ctr"/>
            <a:r>
              <a:rPr lang="en-US" sz="1400" dirty="0">
                <a:solidFill>
                  <a:schemeClr val="tx1"/>
                </a:solidFill>
              </a:rPr>
              <a:t>Merchant Acceptance</a:t>
            </a:r>
          </a:p>
        </p:txBody>
      </p:sp>
      <p:graphicFrame>
        <p:nvGraphicFramePr>
          <p:cNvPr id="107" name="Group 36"/>
          <p:cNvGraphicFramePr>
            <a:graphicFrameLocks/>
          </p:cNvGraphicFramePr>
          <p:nvPr/>
        </p:nvGraphicFramePr>
        <p:xfrm>
          <a:off x="0" y="1600200"/>
          <a:ext cx="2732088" cy="4700588"/>
        </p:xfrm>
        <a:graphic>
          <a:graphicData uri="http://schemas.openxmlformats.org/drawingml/2006/table">
            <a:tbl>
              <a:tblPr/>
              <a:tblGrid>
                <a:gridCol w="2732088"/>
              </a:tblGrid>
              <a:tr h="1781175">
                <a:tc>
                  <a:txBody>
                    <a:bodyPr/>
                    <a:lstStyle/>
                    <a:p>
                      <a:pPr marL="115888" marR="0" lvl="0" indent="-115888" algn="l" defTabSz="1025525" rtl="0" eaLnBrk="0" fontAlgn="base" latinLnBrk="0" hangingPunct="0">
                        <a:lnSpc>
                          <a:spcPct val="100000"/>
                        </a:lnSpc>
                        <a:spcBef>
                          <a:spcPct val="50000"/>
                        </a:spcBef>
                        <a:spcAft>
                          <a:spcPct val="0"/>
                        </a:spcAft>
                        <a:buClrTx/>
                        <a:buSzPct val="100000"/>
                        <a:buFontTx/>
                        <a:buNone/>
                        <a:tabLst/>
                      </a:pPr>
                      <a:r>
                        <a:rPr kumimoji="0" lang="en-US" sz="1000" b="0" i="1" u="sng" strike="noStrike" cap="none" normalizeH="0" baseline="0" dirty="0" smtClean="0">
                          <a:ln>
                            <a:noFill/>
                          </a:ln>
                          <a:solidFill>
                            <a:schemeClr val="tx1"/>
                          </a:solidFill>
                          <a:effectLst/>
                          <a:latin typeface="Arial" charset="0"/>
                        </a:rPr>
                        <a:t>Background</a:t>
                      </a:r>
                      <a:r>
                        <a:rPr kumimoji="0" lang="en-US" sz="1000" b="0" i="1" u="none" strike="noStrike" cap="none" normalizeH="0" baseline="0" dirty="0" smtClean="0">
                          <a:ln>
                            <a:noFill/>
                          </a:ln>
                          <a:solidFill>
                            <a:schemeClr val="tx1"/>
                          </a:solidFill>
                          <a:effectLst/>
                          <a:latin typeface="Arial" charset="0"/>
                        </a:rPr>
                        <a:t>:</a:t>
                      </a:r>
                      <a:endParaRPr kumimoji="0" lang="en-US" sz="1000" b="0" i="0" u="none" strike="noStrike" cap="none" normalizeH="0" baseline="0" dirty="0" smtClean="0">
                        <a:ln>
                          <a:noFill/>
                        </a:ln>
                        <a:solidFill>
                          <a:schemeClr val="tx1"/>
                        </a:solidFill>
                        <a:effectLst/>
                        <a:latin typeface="Arial" charset="0"/>
                      </a:endParaRP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Founded in 1991; privately held</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Headquartered in the Baltimore area</a:t>
                      </a:r>
                    </a:p>
                    <a:p>
                      <a:pPr marL="115888" marR="0" lvl="0" indent="-115888" algn="l" defTabSz="1025525" rtl="0" eaLnBrk="0" fontAlgn="base" latinLnBrk="0" hangingPunct="0">
                        <a:lnSpc>
                          <a:spcPct val="100000"/>
                        </a:lnSpc>
                        <a:spcBef>
                          <a:spcPct val="35000"/>
                        </a:spcBef>
                        <a:spcAft>
                          <a:spcPct val="0"/>
                        </a:spcAft>
                        <a:buClrTx/>
                        <a:buSzPct val="100000"/>
                        <a:buFontTx/>
                        <a:buNone/>
                        <a:tabLst/>
                      </a:pPr>
                      <a:endParaRPr kumimoji="0" lang="en-US" sz="1000" b="0" i="1" u="sng" strike="noStrike" cap="none" normalizeH="0" baseline="0" dirty="0" smtClean="0">
                        <a:ln>
                          <a:noFill/>
                        </a:ln>
                        <a:solidFill>
                          <a:schemeClr val="tx1"/>
                        </a:solidFill>
                        <a:effectLst/>
                        <a:latin typeface="Arial" charset="0"/>
                      </a:endParaRPr>
                    </a:p>
                    <a:p>
                      <a:pPr marL="115888" marR="0" lvl="0" indent="-115888" algn="l" defTabSz="1025525" rtl="0" eaLnBrk="0" fontAlgn="base" latinLnBrk="0" hangingPunct="0">
                        <a:lnSpc>
                          <a:spcPct val="100000"/>
                        </a:lnSpc>
                        <a:spcBef>
                          <a:spcPct val="35000"/>
                        </a:spcBef>
                        <a:spcAft>
                          <a:spcPct val="0"/>
                        </a:spcAft>
                        <a:buClrTx/>
                        <a:buSzPct val="100000"/>
                        <a:buFontTx/>
                        <a:buNone/>
                        <a:tabLst/>
                      </a:pPr>
                      <a:r>
                        <a:rPr kumimoji="0" lang="en-US" sz="1000" b="0" i="1" u="sng" strike="noStrike" cap="none" normalizeH="0" baseline="0" dirty="0" smtClean="0">
                          <a:ln>
                            <a:noFill/>
                          </a:ln>
                          <a:solidFill>
                            <a:schemeClr val="tx1"/>
                          </a:solidFill>
                          <a:effectLst/>
                          <a:latin typeface="Arial" charset="0"/>
                        </a:rPr>
                        <a:t>Professional Staff</a:t>
                      </a:r>
                      <a:r>
                        <a:rPr kumimoji="0" lang="en-US" sz="1000" b="0" i="1" u="none" strike="noStrike" cap="none" normalizeH="0" baseline="0" dirty="0" smtClean="0">
                          <a:ln>
                            <a:noFill/>
                          </a:ln>
                          <a:solidFill>
                            <a:schemeClr val="tx1"/>
                          </a:solidFill>
                          <a:effectLst/>
                          <a:latin typeface="Arial" charset="0"/>
                        </a:rPr>
                        <a:t>:</a:t>
                      </a:r>
                      <a:endParaRPr kumimoji="0" lang="en-US" sz="1000" b="0" i="0" u="none" strike="noStrike" cap="none" normalizeH="0" baseline="0" dirty="0" smtClean="0">
                        <a:ln>
                          <a:noFill/>
                        </a:ln>
                        <a:solidFill>
                          <a:schemeClr val="tx1"/>
                        </a:solidFill>
                        <a:effectLst/>
                        <a:latin typeface="Arial" charset="0"/>
                      </a:endParaRP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75+ professionals</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Balanced combination of industry, functional, and consulting experience</a:t>
                      </a:r>
                    </a:p>
                  </a:txBody>
                  <a:tcPr horzOverflow="overflow">
                    <a:lnL cap="flat">
                      <a:noFill/>
                    </a:lnL>
                    <a:lnR cap="flat">
                      <a:noFill/>
                    </a:lnR>
                    <a:lnT cap="flat">
                      <a:noFill/>
                    </a:lnT>
                    <a:lnB>
                      <a:noFill/>
                    </a:lnB>
                    <a:lnTlToBr>
                      <a:noFill/>
                    </a:lnTlToBr>
                    <a:lnBlToTr>
                      <a:noFill/>
                    </a:lnBlToTr>
                    <a:noFill/>
                  </a:tcPr>
                </a:tc>
              </a:tr>
              <a:tr h="1077913">
                <a:tc>
                  <a:txBody>
                    <a:bodyPr/>
                    <a:lstStyle/>
                    <a:p>
                      <a:pPr marL="115888" marR="0" lvl="0" indent="-115888" algn="l" defTabSz="1025525" rtl="0" eaLnBrk="0" fontAlgn="base" latinLnBrk="0" hangingPunct="0">
                        <a:lnSpc>
                          <a:spcPct val="100000"/>
                        </a:lnSpc>
                        <a:spcBef>
                          <a:spcPct val="50000"/>
                        </a:spcBef>
                        <a:spcAft>
                          <a:spcPct val="0"/>
                        </a:spcAft>
                        <a:buClrTx/>
                        <a:buSzPct val="100000"/>
                        <a:buFontTx/>
                        <a:buNone/>
                        <a:tabLst/>
                      </a:pPr>
                      <a:r>
                        <a:rPr kumimoji="0" lang="en-US" sz="1000" b="0" i="1" u="sng" strike="noStrike" cap="none" normalizeH="0" baseline="0" dirty="0" smtClean="0">
                          <a:ln>
                            <a:noFill/>
                          </a:ln>
                          <a:solidFill>
                            <a:schemeClr val="tx1"/>
                          </a:solidFill>
                          <a:effectLst/>
                          <a:latin typeface="Arial" charset="0"/>
                        </a:rPr>
                        <a:t>Service Offerings</a:t>
                      </a:r>
                      <a:r>
                        <a:rPr kumimoji="0" lang="en-US" sz="1000" b="0" i="1" u="none" strike="noStrike" cap="none" normalizeH="0" baseline="0" dirty="0" smtClean="0">
                          <a:ln>
                            <a:noFill/>
                          </a:ln>
                          <a:solidFill>
                            <a:schemeClr val="tx1"/>
                          </a:solidFill>
                          <a:effectLst/>
                          <a:latin typeface="Arial" charset="0"/>
                        </a:rPr>
                        <a:t>:</a:t>
                      </a:r>
                      <a:endParaRPr kumimoji="0" lang="en-US" sz="1000" b="0" i="0" u="none" strike="noStrike" cap="none" normalizeH="0" baseline="0" dirty="0" smtClean="0">
                        <a:ln>
                          <a:noFill/>
                        </a:ln>
                        <a:solidFill>
                          <a:schemeClr val="tx1"/>
                        </a:solidFill>
                        <a:effectLst/>
                        <a:latin typeface="Arial" charset="0"/>
                      </a:endParaRP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Management consulting and M&amp;A advisory services</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Practice areas aligned with all payment products and services</a:t>
                      </a:r>
                    </a:p>
                  </a:txBody>
                  <a:tcPr horzOverflow="overflow">
                    <a:lnL cap="flat">
                      <a:noFill/>
                    </a:lnL>
                    <a:lnR cap="flat">
                      <a:noFill/>
                    </a:lnR>
                    <a:lnT>
                      <a:noFill/>
                    </a:lnT>
                    <a:lnB>
                      <a:noFill/>
                    </a:lnB>
                    <a:lnTlToBr>
                      <a:noFill/>
                    </a:lnTlToBr>
                    <a:lnBlToTr>
                      <a:noFill/>
                    </a:lnBlToTr>
                    <a:noFill/>
                  </a:tcPr>
                </a:tc>
              </a:tr>
              <a:tr h="1841500">
                <a:tc>
                  <a:txBody>
                    <a:bodyPr/>
                    <a:lstStyle/>
                    <a:p>
                      <a:pPr marL="115888" marR="0" lvl="0" indent="-115888" algn="l" defTabSz="1025525" rtl="0" eaLnBrk="0" fontAlgn="base" latinLnBrk="0" hangingPunct="0">
                        <a:lnSpc>
                          <a:spcPct val="100000"/>
                        </a:lnSpc>
                        <a:spcBef>
                          <a:spcPct val="50000"/>
                        </a:spcBef>
                        <a:spcAft>
                          <a:spcPct val="0"/>
                        </a:spcAft>
                        <a:buClrTx/>
                        <a:buSzPct val="100000"/>
                        <a:buFontTx/>
                        <a:buNone/>
                        <a:tabLst/>
                      </a:pPr>
                      <a:r>
                        <a:rPr kumimoji="0" lang="en-US" sz="1000" b="0" i="1" u="sng" strike="noStrike" cap="none" normalizeH="0" baseline="0" dirty="0" smtClean="0">
                          <a:ln>
                            <a:noFill/>
                          </a:ln>
                          <a:solidFill>
                            <a:schemeClr val="tx1"/>
                          </a:solidFill>
                          <a:effectLst/>
                          <a:latin typeface="Arial" charset="0"/>
                        </a:rPr>
                        <a:t>Clients</a:t>
                      </a:r>
                      <a:r>
                        <a:rPr kumimoji="0" lang="en-US" sz="1000" b="0" i="1" u="none" strike="noStrike" cap="none" normalizeH="0" baseline="0" dirty="0" smtClean="0">
                          <a:ln>
                            <a:noFill/>
                          </a:ln>
                          <a:solidFill>
                            <a:schemeClr val="tx1"/>
                          </a:solidFill>
                          <a:effectLst/>
                          <a:latin typeface="Arial" charset="0"/>
                        </a:rPr>
                        <a:t>:</a:t>
                      </a:r>
                      <a:endParaRPr kumimoji="0" lang="en-US" sz="1000" b="0" i="0" u="none" strike="noStrike" cap="none" normalizeH="0" baseline="0" dirty="0" smtClean="0">
                        <a:ln>
                          <a:noFill/>
                        </a:ln>
                        <a:solidFill>
                          <a:schemeClr val="tx1"/>
                        </a:solidFill>
                        <a:effectLst/>
                        <a:latin typeface="Arial" charset="0"/>
                      </a:endParaRP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Card partners (retailers, autos, airlines, hotels, affinity groups, etc.)</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Banks and specialty finance companies</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Payment networks</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Processors and service providers</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Trade and government organizations</a:t>
                      </a:r>
                    </a:p>
                    <a:p>
                      <a:pPr marL="115888" marR="0" lvl="0" indent="-115888" algn="l" defTabSz="1025525" rtl="0" eaLnBrk="0" fontAlgn="base" latinLnBrk="0" hangingPunct="0">
                        <a:lnSpc>
                          <a:spcPct val="100000"/>
                        </a:lnSpc>
                        <a:spcBef>
                          <a:spcPct val="35000"/>
                        </a:spcBef>
                        <a:spcAft>
                          <a:spcPct val="0"/>
                        </a:spcAft>
                        <a:buClrTx/>
                        <a:buSzPct val="100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Emerging payment providers</a:t>
                      </a:r>
                    </a:p>
                  </a:txBody>
                  <a:tcPr horzOverflow="overflow">
                    <a:lnL cap="flat">
                      <a:noFill/>
                    </a:lnL>
                    <a:lnR cap="flat">
                      <a:noFill/>
                    </a:lnR>
                    <a:lnT>
                      <a:noFill/>
                    </a:lnT>
                    <a:lnB cap="flat">
                      <a:noFill/>
                    </a:lnB>
                    <a:lnTlToBr>
                      <a:noFill/>
                    </a:lnTlToBr>
                    <a:lnBlToTr>
                      <a:noFill/>
                    </a:lnBlToTr>
                    <a:noFill/>
                  </a:tcPr>
                </a:tc>
              </a:tr>
            </a:tbl>
          </a:graphicData>
        </a:graphic>
      </p:graphicFrame>
      <p:sp>
        <p:nvSpPr>
          <p:cNvPr id="108" name="AutoShape 30"/>
          <p:cNvSpPr>
            <a:spLocks noChangeArrowheads="1"/>
          </p:cNvSpPr>
          <p:nvPr/>
        </p:nvSpPr>
        <p:spPr bwMode="auto">
          <a:xfrm>
            <a:off x="3507599" y="3146425"/>
            <a:ext cx="4752975" cy="544513"/>
          </a:xfrm>
          <a:prstGeom prst="roundRect">
            <a:avLst>
              <a:gd name="adj" fmla="val 16667"/>
            </a:avLst>
          </a:prstGeom>
          <a:solidFill>
            <a:srgbClr val="CCECFF"/>
          </a:solidFill>
          <a:ln w="12700" algn="ctr">
            <a:solidFill>
              <a:schemeClr val="tx1"/>
            </a:solidFill>
            <a:round/>
            <a:headEnd/>
            <a:tailEnd/>
          </a:ln>
          <a:effectLst>
            <a:outerShdw dist="17961" dir="2700000" algn="ctr" rotWithShape="0">
              <a:schemeClr val="bg2"/>
            </a:outerShdw>
          </a:effectLst>
        </p:spPr>
        <p:txBody>
          <a:bodyPr anchor="ctr">
            <a:spAutoFit/>
          </a:bodyPr>
          <a:lstStyle/>
          <a:p>
            <a:pPr algn="ctr">
              <a:defRPr/>
            </a:pPr>
            <a:r>
              <a:rPr lang="en-US" sz="1400" dirty="0">
                <a:solidFill>
                  <a:schemeClr val="tx1"/>
                </a:solidFill>
              </a:rPr>
              <a:t>Strategy Development / Support</a:t>
            </a:r>
          </a:p>
          <a:p>
            <a:pPr algn="ctr">
              <a:defRPr/>
            </a:pPr>
            <a:r>
              <a:rPr lang="en-US" sz="1200" dirty="0">
                <a:solidFill>
                  <a:schemeClr val="tx1"/>
                </a:solidFill>
              </a:rPr>
              <a:t>(strategic planning, benchmarking, diagnostics, business casing)</a:t>
            </a:r>
          </a:p>
        </p:txBody>
      </p:sp>
      <p:sp>
        <p:nvSpPr>
          <p:cNvPr id="109" name="AutoShape 32"/>
          <p:cNvSpPr>
            <a:spLocks noChangeArrowheads="1"/>
          </p:cNvSpPr>
          <p:nvPr/>
        </p:nvSpPr>
        <p:spPr bwMode="auto">
          <a:xfrm>
            <a:off x="3496487" y="5219700"/>
            <a:ext cx="4765675" cy="544513"/>
          </a:xfrm>
          <a:prstGeom prst="roundRect">
            <a:avLst>
              <a:gd name="adj" fmla="val 16667"/>
            </a:avLst>
          </a:prstGeom>
          <a:solidFill>
            <a:srgbClr val="CCECFF"/>
          </a:solidFill>
          <a:ln w="12700" algn="ctr">
            <a:solidFill>
              <a:schemeClr val="tx1"/>
            </a:solidFill>
            <a:round/>
            <a:headEnd/>
            <a:tailEnd/>
          </a:ln>
          <a:effectLst>
            <a:outerShdw dist="17961" dir="2700000" algn="ctr" rotWithShape="0">
              <a:schemeClr val="bg2"/>
            </a:outerShdw>
          </a:effectLst>
        </p:spPr>
        <p:txBody>
          <a:bodyPr anchor="ctr">
            <a:spAutoFit/>
          </a:bodyPr>
          <a:lstStyle/>
          <a:p>
            <a:pPr algn="ctr">
              <a:defRPr/>
            </a:pPr>
            <a:r>
              <a:rPr lang="en-US" sz="1400" dirty="0">
                <a:solidFill>
                  <a:schemeClr val="tx1"/>
                </a:solidFill>
              </a:rPr>
              <a:t>Strategic Sourcing</a:t>
            </a:r>
          </a:p>
          <a:p>
            <a:pPr algn="ctr">
              <a:defRPr/>
            </a:pPr>
            <a:r>
              <a:rPr lang="en-US" sz="1200" dirty="0">
                <a:solidFill>
                  <a:schemeClr val="tx1"/>
                </a:solidFill>
              </a:rPr>
              <a:t>(insource vs. outsource, feature / functionality, vendor selection)</a:t>
            </a:r>
          </a:p>
        </p:txBody>
      </p:sp>
      <p:sp>
        <p:nvSpPr>
          <p:cNvPr id="110" name="AutoShape 33"/>
          <p:cNvSpPr>
            <a:spLocks noChangeArrowheads="1"/>
          </p:cNvSpPr>
          <p:nvPr/>
        </p:nvSpPr>
        <p:spPr bwMode="auto">
          <a:xfrm>
            <a:off x="3499662" y="3810000"/>
            <a:ext cx="4762500" cy="544513"/>
          </a:xfrm>
          <a:prstGeom prst="roundRect">
            <a:avLst>
              <a:gd name="adj" fmla="val 16667"/>
            </a:avLst>
          </a:prstGeom>
          <a:solidFill>
            <a:srgbClr val="CCECFF"/>
          </a:solidFill>
          <a:ln w="12700" algn="ctr">
            <a:solidFill>
              <a:schemeClr val="tx1"/>
            </a:solidFill>
            <a:round/>
            <a:headEnd/>
            <a:tailEnd/>
          </a:ln>
          <a:effectLst>
            <a:outerShdw dist="71842" dir="2700000" algn="ctr" rotWithShape="0">
              <a:schemeClr val="bg2">
                <a:alpha val="50000"/>
              </a:schemeClr>
            </a:outerShdw>
          </a:effectLst>
        </p:spPr>
        <p:txBody>
          <a:bodyPr anchor="ctr">
            <a:spAutoFit/>
          </a:bodyPr>
          <a:lstStyle/>
          <a:p>
            <a:pPr algn="ctr">
              <a:defRPr/>
            </a:pPr>
            <a:r>
              <a:rPr lang="en-US" sz="1400" dirty="0">
                <a:solidFill>
                  <a:schemeClr val="tx1"/>
                </a:solidFill>
              </a:rPr>
              <a:t>Partnership Finance</a:t>
            </a:r>
          </a:p>
          <a:p>
            <a:pPr algn="ctr">
              <a:defRPr/>
            </a:pPr>
            <a:r>
              <a:rPr lang="en-US" sz="1200" dirty="0">
                <a:solidFill>
                  <a:schemeClr val="tx1"/>
                </a:solidFill>
              </a:rPr>
              <a:t>(</a:t>
            </a:r>
            <a:r>
              <a:rPr lang="en-US" sz="1200" dirty="0" smtClean="0">
                <a:solidFill>
                  <a:schemeClr val="tx1"/>
                </a:solidFill>
              </a:rPr>
              <a:t>retail, </a:t>
            </a:r>
            <a:r>
              <a:rPr lang="en-US" sz="1200" dirty="0">
                <a:solidFill>
                  <a:schemeClr val="tx1"/>
                </a:solidFill>
              </a:rPr>
              <a:t>travel, entertainment, oil, </a:t>
            </a:r>
            <a:r>
              <a:rPr lang="en-US" sz="1200" dirty="0" smtClean="0">
                <a:solidFill>
                  <a:schemeClr val="tx1"/>
                </a:solidFill>
              </a:rPr>
              <a:t>auto, affinity</a:t>
            </a:r>
            <a:r>
              <a:rPr lang="en-US" sz="1200" dirty="0">
                <a:solidFill>
                  <a:schemeClr val="tx1"/>
                </a:solidFill>
              </a:rPr>
              <a:t>, agent)</a:t>
            </a:r>
          </a:p>
        </p:txBody>
      </p:sp>
      <p:sp>
        <p:nvSpPr>
          <p:cNvPr id="111" name="AutoShape 37"/>
          <p:cNvSpPr>
            <a:spLocks noChangeArrowheads="1"/>
          </p:cNvSpPr>
          <p:nvPr/>
        </p:nvSpPr>
        <p:spPr bwMode="auto">
          <a:xfrm>
            <a:off x="3494899" y="4518025"/>
            <a:ext cx="4754563" cy="544513"/>
          </a:xfrm>
          <a:prstGeom prst="roundRect">
            <a:avLst>
              <a:gd name="adj" fmla="val 16667"/>
            </a:avLst>
          </a:prstGeom>
          <a:solidFill>
            <a:srgbClr val="CCECFF"/>
          </a:solidFill>
          <a:ln w="12700" algn="ctr">
            <a:solidFill>
              <a:schemeClr val="tx1"/>
            </a:solidFill>
            <a:round/>
            <a:headEnd/>
            <a:tailEnd/>
          </a:ln>
          <a:effectLst>
            <a:outerShdw dist="71842" dir="2700000" algn="ctr" rotWithShape="0">
              <a:schemeClr val="bg2">
                <a:alpha val="50000"/>
              </a:schemeClr>
            </a:outerShdw>
          </a:effectLst>
        </p:spPr>
        <p:txBody>
          <a:bodyPr anchor="ctr">
            <a:spAutoFit/>
          </a:bodyPr>
          <a:lstStyle/>
          <a:p>
            <a:pPr algn="ctr">
              <a:defRPr/>
            </a:pPr>
            <a:r>
              <a:rPr lang="en-US" sz="1400" dirty="0">
                <a:solidFill>
                  <a:schemeClr val="tx1"/>
                </a:solidFill>
              </a:rPr>
              <a:t>Loyalty Program Support</a:t>
            </a:r>
          </a:p>
          <a:p>
            <a:pPr algn="ctr">
              <a:defRPr/>
            </a:pPr>
            <a:r>
              <a:rPr lang="en-US" sz="1200" dirty="0">
                <a:solidFill>
                  <a:schemeClr val="tx1"/>
                </a:solidFill>
              </a:rPr>
              <a:t>(platform/delivery, integration, implementation)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smtClean="0"/>
              <a:t>NVBTA_12Nov7</a:t>
            </a:r>
            <a:endParaRPr lang="en-US" dirty="0"/>
          </a:p>
        </p:txBody>
      </p:sp>
      <p:sp>
        <p:nvSpPr>
          <p:cNvPr id="8" name="Title 7"/>
          <p:cNvSpPr>
            <a:spLocks noGrp="1"/>
          </p:cNvSpPr>
          <p:nvPr>
            <p:ph type="title"/>
          </p:nvPr>
        </p:nvSpPr>
        <p:spPr/>
        <p:txBody>
          <a:bodyPr/>
          <a:lstStyle/>
          <a:p>
            <a:r>
              <a:rPr lang="en-US" dirty="0" smtClean="0"/>
              <a:t>NVBTA Travel Automation &amp; Cards</a:t>
            </a:r>
            <a:endParaRPr lang="en-US" dirty="0"/>
          </a:p>
        </p:txBody>
      </p:sp>
      <p:sp>
        <p:nvSpPr>
          <p:cNvPr id="21" name="Text Placeholder 20"/>
          <p:cNvSpPr>
            <a:spLocks noGrp="1"/>
          </p:cNvSpPr>
          <p:nvPr>
            <p:ph type="body" sz="quarter" idx="14"/>
          </p:nvPr>
        </p:nvSpPr>
        <p:spPr/>
        <p:txBody>
          <a:bodyPr/>
          <a:lstStyle/>
          <a:p>
            <a:r>
              <a:rPr lang="en-US" dirty="0" smtClean="0"/>
              <a:t>First Annapolis Contact</a:t>
            </a:r>
            <a:endParaRPr lang="en-US" dirty="0"/>
          </a:p>
        </p:txBody>
      </p:sp>
      <p:sp>
        <p:nvSpPr>
          <p:cNvPr id="9" name="AutoShape 3"/>
          <p:cNvSpPr>
            <a:spLocks noChangeArrowheads="1"/>
          </p:cNvSpPr>
          <p:nvPr/>
        </p:nvSpPr>
        <p:spPr bwMode="auto">
          <a:xfrm>
            <a:off x="731890" y="1526319"/>
            <a:ext cx="5259388" cy="573088"/>
          </a:xfrm>
          <a:prstGeom prst="roundRect">
            <a:avLst>
              <a:gd name="adj" fmla="val 26056"/>
            </a:avLst>
          </a:prstGeom>
          <a:solidFill>
            <a:srgbClr val="000066"/>
          </a:solidFill>
          <a:ln w="9525">
            <a:noFill/>
            <a:round/>
            <a:headEnd/>
            <a:tailEnd/>
          </a:ln>
        </p:spPr>
        <p:txBody>
          <a:bodyPr wrap="none" anchor="ctr"/>
          <a:lstStyle/>
          <a:p>
            <a:pPr algn="ctr" eaLnBrk="1" hangingPunct="1"/>
            <a:endParaRPr lang="en-GB" sz="1800"/>
          </a:p>
        </p:txBody>
      </p:sp>
      <p:sp>
        <p:nvSpPr>
          <p:cNvPr id="10" name="Text Box 5"/>
          <p:cNvSpPr txBox="1">
            <a:spLocks noChangeArrowheads="1"/>
          </p:cNvSpPr>
          <p:nvPr/>
        </p:nvSpPr>
        <p:spPr bwMode="auto">
          <a:xfrm>
            <a:off x="692203" y="1642207"/>
            <a:ext cx="5259387" cy="339725"/>
          </a:xfrm>
          <a:prstGeom prst="rect">
            <a:avLst/>
          </a:prstGeom>
          <a:noFill/>
          <a:ln w="9525">
            <a:noFill/>
            <a:miter lim="800000"/>
            <a:headEnd/>
            <a:tailEnd/>
          </a:ln>
        </p:spPr>
        <p:txBody>
          <a:bodyPr wrap="none">
            <a:spAutoFit/>
          </a:bodyPr>
          <a:lstStyle/>
          <a:p>
            <a:pPr algn="ctr" eaLnBrk="1" hangingPunct="1">
              <a:spcBef>
                <a:spcPct val="50000"/>
              </a:spcBef>
            </a:pPr>
            <a:r>
              <a:rPr lang="en-US" sz="1600" b="1">
                <a:solidFill>
                  <a:schemeClr val="bg1"/>
                </a:solidFill>
              </a:rPr>
              <a:t>First Annapolis Consulting | M&amp;A Advisory Services</a:t>
            </a:r>
          </a:p>
        </p:txBody>
      </p:sp>
      <p:pic>
        <p:nvPicPr>
          <p:cNvPr id="12" name="Picture 7" descr="new FAC A"/>
          <p:cNvPicPr>
            <a:picLocks noChangeAspect="1" noChangeArrowheads="1"/>
          </p:cNvPicPr>
          <p:nvPr/>
        </p:nvPicPr>
        <p:blipFill>
          <a:blip r:embed="rId2" cstate="print"/>
          <a:srcRect/>
          <a:stretch>
            <a:fillRect/>
          </a:stretch>
        </p:blipFill>
        <p:spPr bwMode="auto">
          <a:xfrm>
            <a:off x="960490" y="2502632"/>
            <a:ext cx="1076325" cy="1031875"/>
          </a:xfrm>
          <a:prstGeom prst="rect">
            <a:avLst/>
          </a:prstGeom>
          <a:noFill/>
          <a:ln w="9525">
            <a:noFill/>
            <a:miter lim="800000"/>
            <a:headEnd/>
            <a:tailEnd/>
          </a:ln>
        </p:spPr>
      </p:pic>
      <p:sp>
        <p:nvSpPr>
          <p:cNvPr id="14" name="Line 9"/>
          <p:cNvSpPr>
            <a:spLocks noChangeShapeType="1"/>
          </p:cNvSpPr>
          <p:nvPr/>
        </p:nvSpPr>
        <p:spPr bwMode="auto">
          <a:xfrm>
            <a:off x="893815" y="3747232"/>
            <a:ext cx="7362825" cy="0"/>
          </a:xfrm>
          <a:prstGeom prst="line">
            <a:avLst/>
          </a:prstGeom>
          <a:noFill/>
          <a:ln w="9525">
            <a:solidFill>
              <a:srgbClr val="C0C0C0"/>
            </a:solidFill>
            <a:round/>
            <a:headEnd/>
            <a:tailEnd/>
          </a:ln>
        </p:spPr>
        <p:txBody>
          <a:bodyPr wrap="none" anchor="ctr"/>
          <a:lstStyle/>
          <a:p>
            <a:endParaRPr lang="en-US"/>
          </a:p>
        </p:txBody>
      </p:sp>
      <p:sp>
        <p:nvSpPr>
          <p:cNvPr id="15" name="Rectangle 11"/>
          <p:cNvSpPr>
            <a:spLocks noChangeArrowheads="1"/>
          </p:cNvSpPr>
          <p:nvPr/>
        </p:nvSpPr>
        <p:spPr bwMode="auto">
          <a:xfrm>
            <a:off x="4073340" y="3371182"/>
            <a:ext cx="1747658" cy="276999"/>
          </a:xfrm>
          <a:prstGeom prst="rect">
            <a:avLst/>
          </a:prstGeom>
          <a:noFill/>
          <a:ln w="12700">
            <a:noFill/>
            <a:miter lim="800000"/>
            <a:headEnd type="none" w="sm" len="sm"/>
            <a:tailEnd type="none" w="sm" len="sm"/>
          </a:ln>
        </p:spPr>
        <p:txBody>
          <a:bodyPr wrap="none">
            <a:spAutoFit/>
          </a:bodyPr>
          <a:lstStyle/>
          <a:p>
            <a:r>
              <a:rPr lang="en-US" sz="1200" b="1" dirty="0" smtClean="0">
                <a:solidFill>
                  <a:srgbClr val="000066"/>
                </a:solidFill>
              </a:rPr>
              <a:t>www.firstannapolis.com</a:t>
            </a:r>
            <a:endParaRPr lang="en-US" sz="1200" b="1" dirty="0">
              <a:solidFill>
                <a:srgbClr val="000066"/>
              </a:solidFill>
            </a:endParaRPr>
          </a:p>
        </p:txBody>
      </p:sp>
      <p:graphicFrame>
        <p:nvGraphicFramePr>
          <p:cNvPr id="18" name="Table 17"/>
          <p:cNvGraphicFramePr>
            <a:graphicFrameLocks noGrp="1"/>
          </p:cNvGraphicFramePr>
          <p:nvPr/>
        </p:nvGraphicFramePr>
        <p:xfrm>
          <a:off x="3174669" y="2548906"/>
          <a:ext cx="3669348" cy="548640"/>
        </p:xfrm>
        <a:graphic>
          <a:graphicData uri="http://schemas.openxmlformats.org/drawingml/2006/table">
            <a:tbl>
              <a:tblPr firstRow="1" bandRow="1">
                <a:tableStyleId>{5940675A-B579-460E-94D1-54222C63F5DA}</a:tableStyleId>
              </a:tblPr>
              <a:tblGrid>
                <a:gridCol w="2173605"/>
                <a:gridCol w="1495743"/>
              </a:tblGrid>
              <a:tr h="370840">
                <a:tc>
                  <a:txBody>
                    <a:bodyPr/>
                    <a:lstStyle/>
                    <a:p>
                      <a:r>
                        <a:rPr lang="en-US" sz="1000" dirty="0" smtClean="0">
                          <a:solidFill>
                            <a:schemeClr val="bg1">
                              <a:lumMod val="50000"/>
                            </a:schemeClr>
                          </a:solidFill>
                        </a:rPr>
                        <a:t>900 Elkridge Landing Road, Suite 400</a:t>
                      </a:r>
                    </a:p>
                    <a:p>
                      <a:r>
                        <a:rPr lang="en-US" sz="1000" dirty="0" smtClean="0">
                          <a:solidFill>
                            <a:schemeClr val="bg1">
                              <a:lumMod val="50000"/>
                            </a:schemeClr>
                          </a:solidFill>
                        </a:rPr>
                        <a:t>Linthicum, Maryland  21090</a:t>
                      </a:r>
                    </a:p>
                    <a:p>
                      <a:r>
                        <a:rPr lang="en-US" sz="1000" dirty="0" smtClean="0">
                          <a:solidFill>
                            <a:schemeClr val="bg1">
                              <a:lumMod val="50000"/>
                            </a:schemeClr>
                          </a:solidFill>
                        </a:rPr>
                        <a:t>USA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dirty="0" err="1" smtClean="0">
                          <a:solidFill>
                            <a:schemeClr val="bg1">
                              <a:lumMod val="50000"/>
                            </a:schemeClr>
                          </a:solidFill>
                        </a:rPr>
                        <a:t>Lauriergracht</a:t>
                      </a:r>
                      <a:r>
                        <a:rPr lang="en-US" sz="1000" dirty="0" smtClean="0">
                          <a:solidFill>
                            <a:schemeClr val="bg1">
                              <a:lumMod val="50000"/>
                            </a:schemeClr>
                          </a:solidFill>
                        </a:rPr>
                        <a:t> 138</a:t>
                      </a:r>
                    </a:p>
                    <a:p>
                      <a:r>
                        <a:rPr lang="en-US" sz="1000" dirty="0" smtClean="0">
                          <a:solidFill>
                            <a:schemeClr val="bg1">
                              <a:lumMod val="50000"/>
                            </a:schemeClr>
                          </a:solidFill>
                        </a:rPr>
                        <a:t>1016RT Amsterdam</a:t>
                      </a:r>
                    </a:p>
                    <a:p>
                      <a:r>
                        <a:rPr lang="en-US" sz="1000" dirty="0" smtClean="0">
                          <a:solidFill>
                            <a:schemeClr val="bg1">
                              <a:lumMod val="50000"/>
                            </a:schemeClr>
                          </a:solidFill>
                        </a:rPr>
                        <a:t>The Netherlands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428474585"/>
              </p:ext>
            </p:extLst>
          </p:nvPr>
        </p:nvGraphicFramePr>
        <p:xfrm>
          <a:off x="887015" y="4256973"/>
          <a:ext cx="2710688" cy="944880"/>
        </p:xfrm>
        <a:graphic>
          <a:graphicData uri="http://schemas.openxmlformats.org/drawingml/2006/table">
            <a:tbl>
              <a:tblPr firstRow="1" bandRow="1">
                <a:tableStyleId>{5940675A-B579-460E-94D1-54222C63F5DA}</a:tableStyleId>
              </a:tblPr>
              <a:tblGrid>
                <a:gridCol w="2710688"/>
              </a:tblGrid>
              <a:tr h="370840">
                <a:tc>
                  <a:txBody>
                    <a:bodyPr/>
                    <a:lstStyle/>
                    <a:p>
                      <a:pPr eaLnBrk="1" hangingPunct="1"/>
                      <a:r>
                        <a:rPr lang="en-GB" sz="1400" b="1" dirty="0" smtClean="0"/>
                        <a:t>Frank Martien</a:t>
                      </a:r>
                    </a:p>
                    <a:p>
                      <a:pPr eaLnBrk="1" hangingPunct="1"/>
                      <a:r>
                        <a:rPr lang="en-GB" sz="1400" b="1" dirty="0" smtClean="0"/>
                        <a:t>Partner</a:t>
                      </a:r>
                      <a:endParaRPr lang="en-US" sz="1400" b="1" dirty="0" smtClean="0"/>
                    </a:p>
                    <a:p>
                      <a:r>
                        <a:rPr lang="en-US" sz="1400" i="1" dirty="0" smtClean="0">
                          <a:solidFill>
                            <a:srgbClr val="4D4D4D"/>
                          </a:solidFill>
                        </a:rPr>
                        <a:t>frank.martien@firstannapolis.com</a:t>
                      </a:r>
                    </a:p>
                    <a:p>
                      <a:r>
                        <a:rPr lang="en-US" sz="1400" b="1" dirty="0" smtClean="0">
                          <a:solidFill>
                            <a:srgbClr val="000000"/>
                          </a:solidFill>
                        </a:rPr>
                        <a:t>(410) 855-8513</a:t>
                      </a:r>
                      <a:endParaRPr lang="en-US" sz="1400"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0" name="Text Placeholder 9"/>
          <p:cNvSpPr>
            <a:spLocks noGrp="1"/>
          </p:cNvSpPr>
          <p:nvPr>
            <p:ph type="body" sz="quarter" idx="12"/>
          </p:nvPr>
        </p:nvSpPr>
        <p:spPr>
          <a:xfrm>
            <a:off x="362585" y="529972"/>
            <a:ext cx="8412480" cy="5909310"/>
          </a:xfrm>
        </p:spPr>
        <p:txBody>
          <a:bodyPr/>
          <a:lstStyle/>
          <a:p>
            <a:r>
              <a:rPr lang="en-US" dirty="0" smtClean="0"/>
              <a:t>Now that we’ve caught a glimpse of some current trends in corporate travel automation, let’s ask the experts.  </a:t>
            </a:r>
            <a:r>
              <a:rPr lang="en-US" b="1" u="sng" dirty="0" smtClean="0"/>
              <a:t>Bill</a:t>
            </a:r>
            <a:r>
              <a:rPr lang="en-US" dirty="0" smtClean="0"/>
              <a:t>, if I could start with you, (1) could you describe some of the ways TMCs are facilitating more automated or sophisticated use of CTAs or walking cards?  [allow Bill and other panelists to address question].  Now, </a:t>
            </a:r>
            <a:r>
              <a:rPr lang="en-US" b="1" u="sng" dirty="0" smtClean="0"/>
              <a:t>Robin</a:t>
            </a:r>
            <a:r>
              <a:rPr lang="en-US" dirty="0" smtClean="0"/>
              <a:t> (2) what are some best practices you’re seeing with regards to travel spend data consolidation, reporting, and analysis - and - how are organizations creatively using this data to their benefit?  [all panelists address question].  </a:t>
            </a:r>
            <a:r>
              <a:rPr lang="en-US" b="1" u="sng" dirty="0" smtClean="0"/>
              <a:t>Terry</a:t>
            </a:r>
            <a:r>
              <a:rPr lang="en-US" dirty="0" smtClean="0"/>
              <a:t>, (3) what trends are you seeing relative to TMC and travel card mandates; and what are some best practice examples that come to </a:t>
            </a:r>
            <a:r>
              <a:rPr lang="en-US" dirty="0"/>
              <a:t>mind? [all </a:t>
            </a:r>
            <a:r>
              <a:rPr lang="en-US" dirty="0" smtClean="0"/>
              <a:t>address </a:t>
            </a:r>
            <a:r>
              <a:rPr lang="en-US" dirty="0"/>
              <a:t>question</a:t>
            </a:r>
            <a:r>
              <a:rPr lang="en-US" dirty="0" smtClean="0"/>
              <a:t>].  </a:t>
            </a:r>
            <a:r>
              <a:rPr lang="en-US" b="1" u="sng" dirty="0" smtClean="0"/>
              <a:t>Bill</a:t>
            </a:r>
            <a:r>
              <a:rPr lang="en-US" dirty="0" smtClean="0"/>
              <a:t>, as you reflect on the panelists’ input, (4) what advice would you give to a client regarding how to identify and position an internal executive champion to push an organization towards further corporate travel automation?</a:t>
            </a:r>
            <a:r>
              <a:rPr lang="en-US" dirty="0"/>
              <a:t> [all </a:t>
            </a:r>
            <a:r>
              <a:rPr lang="en-US" dirty="0" smtClean="0"/>
              <a:t>address </a:t>
            </a:r>
            <a:r>
              <a:rPr lang="en-US" dirty="0"/>
              <a:t>question</a:t>
            </a:r>
            <a:r>
              <a:rPr lang="en-US" dirty="0" smtClean="0"/>
              <a:t>].  </a:t>
            </a:r>
            <a:r>
              <a:rPr lang="en-US" b="1" u="sng" dirty="0" smtClean="0"/>
              <a:t>Robin</a:t>
            </a:r>
            <a:r>
              <a:rPr lang="en-US" dirty="0" smtClean="0"/>
              <a:t>, (5) over the next five years, what tangible benefits will mobile deliver for corporate travel automation / how will the business case be made?</a:t>
            </a:r>
            <a:r>
              <a:rPr lang="en-US" dirty="0"/>
              <a:t> [all </a:t>
            </a:r>
            <a:r>
              <a:rPr lang="en-US" dirty="0" smtClean="0"/>
              <a:t>address </a:t>
            </a:r>
            <a:r>
              <a:rPr lang="en-US" dirty="0"/>
              <a:t>question</a:t>
            </a:r>
            <a:r>
              <a:rPr lang="en-US" dirty="0" smtClean="0"/>
              <a:t>].  And </a:t>
            </a:r>
            <a:r>
              <a:rPr lang="en-US" b="1" u="sng" dirty="0" smtClean="0"/>
              <a:t>Terry</a:t>
            </a:r>
            <a:r>
              <a:rPr lang="en-US" dirty="0" smtClean="0"/>
              <a:t>, do you see banks, card networks, TMCs, or all three types of providers, leading the charge in mobile - or - will mobile be driven mostly by players outside of corporate travel?</a:t>
            </a:r>
            <a:r>
              <a:rPr lang="en-US" dirty="0"/>
              <a:t> [all address question</a:t>
            </a:r>
            <a:r>
              <a:rPr lang="en-US" dirty="0" smtClean="0"/>
              <a:t>].  Finally, </a:t>
            </a:r>
            <a:r>
              <a:rPr lang="en-US" b="1" u="sng" dirty="0" smtClean="0"/>
              <a:t>Bill</a:t>
            </a:r>
            <a:r>
              <a:rPr lang="en-US" dirty="0" smtClean="0"/>
              <a:t>, what form of corporate travel automation have we NOT discussed that we’ll start reading about within five to 10-years’ time?</a:t>
            </a:r>
            <a:r>
              <a:rPr lang="en-US" dirty="0"/>
              <a:t> [all address question</a:t>
            </a:r>
            <a:r>
              <a:rPr lang="en-US" dirty="0" smtClean="0"/>
              <a:t>].  And, </a:t>
            </a:r>
            <a:r>
              <a:rPr lang="en-US" b="1" u="sng" dirty="0" smtClean="0"/>
              <a:t>Robin</a:t>
            </a:r>
            <a:r>
              <a:rPr lang="en-US" dirty="0" smtClean="0"/>
              <a:t>, what’s in store for us regarding future convergence of corporate travel management and payment practices across geographic markets?</a:t>
            </a:r>
            <a:r>
              <a:rPr lang="en-US" dirty="0"/>
              <a:t> [all address question</a:t>
            </a:r>
            <a:r>
              <a:rPr lang="en-US" dirty="0" smtClean="0"/>
              <a:t>].  </a:t>
            </a:r>
            <a:r>
              <a:rPr lang="en-US" b="1" u="sng" dirty="0" smtClean="0"/>
              <a:t>Terry</a:t>
            </a:r>
            <a:r>
              <a:rPr lang="en-US" dirty="0" smtClean="0"/>
              <a:t>, should M&amp;A be on the radar; and what sort of business combinations up and down the value chain could impact corporate travel automation and payments?</a:t>
            </a:r>
            <a:endParaRPr lang="en-US" dirty="0"/>
          </a:p>
        </p:txBody>
      </p:sp>
      <p:sp>
        <p:nvSpPr>
          <p:cNvPr id="11" name="Text Placeholder 10"/>
          <p:cNvSpPr>
            <a:spLocks noGrp="1"/>
          </p:cNvSpPr>
          <p:nvPr>
            <p:ph type="body" sz="quarter" idx="14"/>
          </p:nvPr>
        </p:nvSpPr>
        <p:spPr/>
        <p:txBody>
          <a:bodyPr/>
          <a:lstStyle/>
          <a:p>
            <a:r>
              <a:rPr lang="en-US" dirty="0" smtClean="0"/>
              <a:t>Moderator Script &amp; Questions</a:t>
            </a:r>
            <a:endParaRPr lang="en-US" dirty="0"/>
          </a:p>
        </p:txBody>
      </p:sp>
      <p:sp>
        <p:nvSpPr>
          <p:cNvPr id="19" name="Title 8"/>
          <p:cNvSpPr>
            <a:spLocks noGrp="1"/>
          </p:cNvSpPr>
          <p:nvPr>
            <p:ph type="title"/>
          </p:nvPr>
        </p:nvSpPr>
        <p:spPr>
          <a:xfrm>
            <a:off x="365759" y="215901"/>
            <a:ext cx="4645627" cy="276999"/>
          </a:xfrm>
        </p:spPr>
        <p:txBody>
          <a:bodyPr/>
          <a:lstStyle/>
          <a:p>
            <a:r>
              <a:rPr lang="en-US" dirty="0"/>
              <a:t>NVBTA Travel Automation &amp; Cards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1" name="Text Placeholder 10"/>
          <p:cNvSpPr>
            <a:spLocks noGrp="1"/>
          </p:cNvSpPr>
          <p:nvPr>
            <p:ph type="body" sz="quarter" idx="14"/>
          </p:nvPr>
        </p:nvSpPr>
        <p:spPr/>
        <p:txBody>
          <a:bodyPr/>
          <a:lstStyle/>
          <a:p>
            <a:r>
              <a:rPr lang="en-US" dirty="0" smtClean="0"/>
              <a:t>Introductions</a:t>
            </a:r>
            <a:endParaRPr lang="en-US" dirty="0"/>
          </a:p>
        </p:txBody>
      </p:sp>
      <p:sp>
        <p:nvSpPr>
          <p:cNvPr id="19" name="Title 8"/>
          <p:cNvSpPr>
            <a:spLocks noGrp="1"/>
          </p:cNvSpPr>
          <p:nvPr>
            <p:ph type="title"/>
          </p:nvPr>
        </p:nvSpPr>
        <p:spPr>
          <a:xfrm>
            <a:off x="365759" y="215901"/>
            <a:ext cx="4645627" cy="276999"/>
          </a:xfrm>
        </p:spPr>
        <p:txBody>
          <a:bodyPr/>
          <a:lstStyle/>
          <a:p>
            <a:r>
              <a:rPr lang="en-US" dirty="0"/>
              <a:t>NVBTA Travel Automation &amp; Cards</a:t>
            </a:r>
          </a:p>
        </p:txBody>
      </p:sp>
      <p:pic>
        <p:nvPicPr>
          <p:cNvPr id="1026" name="Picture 2"/>
          <p:cNvPicPr>
            <a:picLocks noChangeAspect="1" noChangeArrowheads="1"/>
          </p:cNvPicPr>
          <p:nvPr/>
        </p:nvPicPr>
        <p:blipFill>
          <a:blip r:embed="rId2"/>
          <a:srcRect l="19617" t="8652" r="53543" b="79708"/>
          <a:stretch>
            <a:fillRect/>
          </a:stretch>
        </p:blipFill>
        <p:spPr bwMode="auto">
          <a:xfrm>
            <a:off x="406143" y="2422566"/>
            <a:ext cx="8328540" cy="2030682"/>
          </a:xfrm>
          <a:prstGeom prst="rect">
            <a:avLst/>
          </a:prstGeom>
          <a:noFill/>
          <a:ln w="28575">
            <a:solidFill>
              <a:srgbClr val="00206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1" name="Text Placeholder 10"/>
          <p:cNvSpPr>
            <a:spLocks noGrp="1"/>
          </p:cNvSpPr>
          <p:nvPr>
            <p:ph type="body" sz="quarter" idx="14"/>
          </p:nvPr>
        </p:nvSpPr>
        <p:spPr/>
        <p:txBody>
          <a:bodyPr/>
          <a:lstStyle/>
          <a:p>
            <a:r>
              <a:rPr lang="en-US" dirty="0" smtClean="0"/>
              <a:t>Introductions</a:t>
            </a:r>
            <a:endParaRPr lang="en-US" dirty="0"/>
          </a:p>
        </p:txBody>
      </p:sp>
      <p:sp>
        <p:nvSpPr>
          <p:cNvPr id="19" name="Title 8"/>
          <p:cNvSpPr>
            <a:spLocks noGrp="1"/>
          </p:cNvSpPr>
          <p:nvPr>
            <p:ph type="title"/>
          </p:nvPr>
        </p:nvSpPr>
        <p:spPr>
          <a:xfrm>
            <a:off x="365759" y="215901"/>
            <a:ext cx="4645627" cy="276999"/>
          </a:xfrm>
        </p:spPr>
        <p:txBody>
          <a:bodyPr/>
          <a:lstStyle/>
          <a:p>
            <a:r>
              <a:rPr lang="en-US" dirty="0"/>
              <a:t>NVBTA Travel Automation &amp; Cards</a:t>
            </a:r>
          </a:p>
        </p:txBody>
      </p:sp>
      <p:pic>
        <p:nvPicPr>
          <p:cNvPr id="31" name="Picture 1"/>
          <p:cNvPicPr>
            <a:picLocks noChangeAspect="1" noChangeArrowheads="1"/>
          </p:cNvPicPr>
          <p:nvPr/>
        </p:nvPicPr>
        <p:blipFill>
          <a:blip r:embed="rId2" cstate="print"/>
          <a:srcRect/>
          <a:stretch>
            <a:fillRect/>
          </a:stretch>
        </p:blipFill>
        <p:spPr bwMode="auto">
          <a:xfrm>
            <a:off x="514991" y="2946047"/>
            <a:ext cx="4102167" cy="1094799"/>
          </a:xfrm>
          <a:prstGeom prst="rect">
            <a:avLst/>
          </a:prstGeom>
          <a:noFill/>
          <a:ln w="9525">
            <a:noFill/>
            <a:miter lim="800000"/>
            <a:headEnd/>
            <a:tailEnd/>
          </a:ln>
        </p:spPr>
      </p:pic>
      <p:pic>
        <p:nvPicPr>
          <p:cNvPr id="32" name="Picture 31" descr="http://www.richardson.com/upload/bmo_logo.jpg"/>
          <p:cNvPicPr/>
          <p:nvPr/>
        </p:nvPicPr>
        <p:blipFill>
          <a:blip r:embed="rId3">
            <a:clrChange>
              <a:clrFrom>
                <a:srgbClr val="FFFFFF"/>
              </a:clrFrom>
              <a:clrTo>
                <a:srgbClr val="FFFFFF">
                  <a:alpha val="0"/>
                </a:srgbClr>
              </a:clrTo>
            </a:clrChange>
          </a:blip>
          <a:srcRect/>
          <a:stretch>
            <a:fillRect/>
          </a:stretch>
        </p:blipFill>
        <p:spPr bwMode="auto">
          <a:xfrm>
            <a:off x="5165768" y="2921330"/>
            <a:ext cx="3493435" cy="11856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0" name="Text Placeholder 9"/>
          <p:cNvSpPr>
            <a:spLocks noGrp="1"/>
          </p:cNvSpPr>
          <p:nvPr>
            <p:ph type="body" sz="quarter" idx="12"/>
          </p:nvPr>
        </p:nvSpPr>
        <p:spPr/>
        <p:txBody>
          <a:bodyPr/>
          <a:lstStyle/>
          <a:p>
            <a:r>
              <a:rPr lang="en-US" dirty="0"/>
              <a:t>Organizations are automating travel management to </a:t>
            </a:r>
            <a:r>
              <a:rPr lang="en-US" dirty="0" smtClean="0"/>
              <a:t>streamline processes.</a:t>
            </a:r>
            <a:endParaRPr lang="en-US" dirty="0"/>
          </a:p>
        </p:txBody>
      </p:sp>
      <p:sp>
        <p:nvSpPr>
          <p:cNvPr id="11" name="Text Placeholder 10"/>
          <p:cNvSpPr>
            <a:spLocks noGrp="1"/>
          </p:cNvSpPr>
          <p:nvPr>
            <p:ph type="body" sz="quarter" idx="14"/>
          </p:nvPr>
        </p:nvSpPr>
        <p:spPr/>
        <p:txBody>
          <a:bodyPr/>
          <a:lstStyle/>
          <a:p>
            <a:r>
              <a:rPr lang="en-US" dirty="0" smtClean="0"/>
              <a:t>Corporate Travel Automation</a:t>
            </a:r>
            <a:endParaRPr lang="en-US" dirty="0"/>
          </a:p>
        </p:txBody>
      </p:sp>
      <p:sp>
        <p:nvSpPr>
          <p:cNvPr id="6" name="TextBox 5"/>
          <p:cNvSpPr txBox="1"/>
          <p:nvPr/>
        </p:nvSpPr>
        <p:spPr>
          <a:xfrm>
            <a:off x="0" y="6398080"/>
            <a:ext cx="9144000" cy="215444"/>
          </a:xfrm>
          <a:prstGeom prst="rect">
            <a:avLst/>
          </a:prstGeom>
          <a:noFill/>
        </p:spPr>
        <p:txBody>
          <a:bodyPr wrap="square" rtlCol="0" anchor="b">
            <a:spAutoFit/>
          </a:bodyPr>
          <a:lstStyle/>
          <a:p>
            <a:pPr fontAlgn="base">
              <a:spcBef>
                <a:spcPct val="0"/>
              </a:spcBef>
              <a:spcAft>
                <a:spcPct val="0"/>
              </a:spcAft>
            </a:pPr>
            <a:r>
              <a:rPr lang="en-US" sz="800" dirty="0">
                <a:solidFill>
                  <a:srgbClr val="000000"/>
                </a:solidFill>
              </a:rPr>
              <a:t>Source:  “Globalization of Corporate Travel Programs,” </a:t>
            </a:r>
            <a:r>
              <a:rPr lang="en-US" sz="800" dirty="0" err="1">
                <a:solidFill>
                  <a:srgbClr val="000000"/>
                </a:solidFill>
              </a:rPr>
              <a:t>AirPlus</a:t>
            </a:r>
            <a:r>
              <a:rPr lang="en-US" sz="800" dirty="0">
                <a:solidFill>
                  <a:srgbClr val="000000"/>
                </a:solidFill>
              </a:rPr>
              <a:t> survey of ACTE buyers (2011).		“European Expense Management Study,” Amex &amp; A.T. Kearney (2008).</a:t>
            </a:r>
          </a:p>
        </p:txBody>
      </p:sp>
      <p:graphicFrame>
        <p:nvGraphicFramePr>
          <p:cNvPr id="20" name="Object 2"/>
          <p:cNvGraphicFramePr>
            <a:graphicFrameLocks/>
          </p:cNvGraphicFramePr>
          <p:nvPr/>
        </p:nvGraphicFramePr>
        <p:xfrm>
          <a:off x="4573173" y="1555671"/>
          <a:ext cx="3917697" cy="4120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Object 3"/>
          <p:cNvGraphicFramePr>
            <a:graphicFrameLocks noChangeAspect="1"/>
          </p:cNvGraphicFramePr>
          <p:nvPr/>
        </p:nvGraphicFramePr>
        <p:xfrm>
          <a:off x="593766" y="1565311"/>
          <a:ext cx="4227616" cy="400896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288053" y="3087583"/>
            <a:ext cx="827110" cy="215444"/>
          </a:xfrm>
          <a:prstGeom prst="rect">
            <a:avLst/>
          </a:prstGeom>
          <a:noFill/>
        </p:spPr>
        <p:txBody>
          <a:bodyPr wrap="square" rtlCol="0">
            <a:spAutoFit/>
          </a:bodyPr>
          <a:lstStyle/>
          <a:p>
            <a:pPr algn="r"/>
            <a:r>
              <a:rPr lang="en-US" sz="800" b="1" dirty="0" smtClean="0">
                <a:solidFill>
                  <a:srgbClr val="C00000"/>
                </a:solidFill>
              </a:rPr>
              <a:t>travel policy</a:t>
            </a:r>
            <a:endParaRPr lang="en-US" sz="800" b="1" dirty="0">
              <a:solidFill>
                <a:srgbClr val="C00000"/>
              </a:solidFill>
            </a:endParaRPr>
          </a:p>
        </p:txBody>
      </p:sp>
      <p:sp>
        <p:nvSpPr>
          <p:cNvPr id="23" name="TextBox 22"/>
          <p:cNvSpPr txBox="1"/>
          <p:nvPr/>
        </p:nvSpPr>
        <p:spPr>
          <a:xfrm>
            <a:off x="15" y="3228102"/>
            <a:ext cx="1104405" cy="338554"/>
          </a:xfrm>
          <a:prstGeom prst="rect">
            <a:avLst/>
          </a:prstGeom>
          <a:noFill/>
        </p:spPr>
        <p:txBody>
          <a:bodyPr wrap="square" rtlCol="0">
            <a:spAutoFit/>
          </a:bodyPr>
          <a:lstStyle/>
          <a:p>
            <a:pPr algn="r"/>
            <a:r>
              <a:rPr lang="en-US" sz="800" b="1" dirty="0" smtClean="0">
                <a:solidFill>
                  <a:srgbClr val="002060"/>
                </a:solidFill>
              </a:rPr>
              <a:t>preferred supplier</a:t>
            </a:r>
          </a:p>
          <a:p>
            <a:pPr algn="r"/>
            <a:r>
              <a:rPr lang="en-US" sz="800" b="1" dirty="0" smtClean="0">
                <a:solidFill>
                  <a:srgbClr val="002060"/>
                </a:solidFill>
              </a:rPr>
              <a:t>agreements</a:t>
            </a:r>
            <a:endParaRPr lang="en-US" sz="800" b="1" dirty="0">
              <a:solidFill>
                <a:srgbClr val="002060"/>
              </a:solidFill>
            </a:endParaRPr>
          </a:p>
        </p:txBody>
      </p:sp>
      <p:sp>
        <p:nvSpPr>
          <p:cNvPr id="24" name="TextBox 23"/>
          <p:cNvSpPr txBox="1"/>
          <p:nvPr/>
        </p:nvSpPr>
        <p:spPr>
          <a:xfrm>
            <a:off x="120494" y="3463624"/>
            <a:ext cx="994669" cy="215444"/>
          </a:xfrm>
          <a:prstGeom prst="rect">
            <a:avLst/>
          </a:prstGeom>
          <a:noFill/>
        </p:spPr>
        <p:txBody>
          <a:bodyPr wrap="square" rtlCol="0">
            <a:spAutoFit/>
          </a:bodyPr>
          <a:lstStyle/>
          <a:p>
            <a:pPr algn="r"/>
            <a:r>
              <a:rPr lang="en-US" sz="800" b="1" dirty="0" smtClean="0">
                <a:solidFill>
                  <a:srgbClr val="FFC000"/>
                </a:solidFill>
              </a:rPr>
              <a:t>travel agency</a:t>
            </a:r>
            <a:endParaRPr lang="en-US" sz="800" b="1" dirty="0">
              <a:solidFill>
                <a:srgbClr val="FFC000"/>
              </a:solidFill>
            </a:endParaRPr>
          </a:p>
        </p:txBody>
      </p:sp>
      <p:sp>
        <p:nvSpPr>
          <p:cNvPr id="25" name="TextBox 24"/>
          <p:cNvSpPr txBox="1"/>
          <p:nvPr/>
        </p:nvSpPr>
        <p:spPr>
          <a:xfrm>
            <a:off x="0" y="3582379"/>
            <a:ext cx="1115163" cy="215444"/>
          </a:xfrm>
          <a:prstGeom prst="rect">
            <a:avLst/>
          </a:prstGeom>
          <a:noFill/>
        </p:spPr>
        <p:txBody>
          <a:bodyPr wrap="square" rtlCol="0">
            <a:spAutoFit/>
          </a:bodyPr>
          <a:lstStyle/>
          <a:p>
            <a:pPr algn="r"/>
            <a:r>
              <a:rPr lang="en-US" sz="800" b="1" dirty="0" smtClean="0">
                <a:solidFill>
                  <a:srgbClr val="92D050"/>
                </a:solidFill>
              </a:rPr>
              <a:t>corporate card</a:t>
            </a:r>
            <a:endParaRPr lang="en-US" sz="800" b="1" dirty="0">
              <a:solidFill>
                <a:srgbClr val="92D050"/>
              </a:solidFill>
            </a:endParaRPr>
          </a:p>
        </p:txBody>
      </p:sp>
      <p:sp>
        <p:nvSpPr>
          <p:cNvPr id="26" name="TextBox 25"/>
          <p:cNvSpPr txBox="1"/>
          <p:nvPr/>
        </p:nvSpPr>
        <p:spPr>
          <a:xfrm>
            <a:off x="0" y="3889160"/>
            <a:ext cx="1115163" cy="215444"/>
          </a:xfrm>
          <a:prstGeom prst="rect">
            <a:avLst/>
          </a:prstGeom>
          <a:noFill/>
        </p:spPr>
        <p:txBody>
          <a:bodyPr wrap="square" rtlCol="0">
            <a:spAutoFit/>
          </a:bodyPr>
          <a:lstStyle/>
          <a:p>
            <a:pPr algn="r"/>
            <a:r>
              <a:rPr lang="en-US" sz="800" b="1" dirty="0" smtClean="0">
                <a:solidFill>
                  <a:srgbClr val="00B050"/>
                </a:solidFill>
              </a:rPr>
              <a:t>reporting solution</a:t>
            </a:r>
            <a:endParaRPr lang="en-US" sz="800" b="1" dirty="0">
              <a:solidFill>
                <a:srgbClr val="00B050"/>
              </a:solidFill>
            </a:endParaRPr>
          </a:p>
        </p:txBody>
      </p:sp>
      <p:sp>
        <p:nvSpPr>
          <p:cNvPr id="27" name="TextBox 26"/>
          <p:cNvSpPr txBox="1"/>
          <p:nvPr/>
        </p:nvSpPr>
        <p:spPr>
          <a:xfrm>
            <a:off x="0" y="4219690"/>
            <a:ext cx="1115163" cy="221685"/>
          </a:xfrm>
          <a:prstGeom prst="rect">
            <a:avLst/>
          </a:prstGeom>
          <a:noFill/>
        </p:spPr>
        <p:txBody>
          <a:bodyPr wrap="square" rtlCol="0">
            <a:spAutoFit/>
          </a:bodyPr>
          <a:lstStyle/>
          <a:p>
            <a:pPr algn="r"/>
            <a:r>
              <a:rPr lang="en-US" sz="800" b="1" dirty="0" smtClean="0">
                <a:solidFill>
                  <a:srgbClr val="00B0F0"/>
                </a:solidFill>
              </a:rPr>
              <a:t>expense solution</a:t>
            </a:r>
            <a:endParaRPr lang="en-US" sz="800" b="1" dirty="0">
              <a:solidFill>
                <a:srgbClr val="00B0F0"/>
              </a:solidFill>
            </a:endParaRPr>
          </a:p>
        </p:txBody>
      </p:sp>
      <p:sp>
        <p:nvSpPr>
          <p:cNvPr id="28" name="TextBox 27"/>
          <p:cNvSpPr txBox="1"/>
          <p:nvPr/>
        </p:nvSpPr>
        <p:spPr>
          <a:xfrm>
            <a:off x="0" y="4799602"/>
            <a:ext cx="1115163" cy="215444"/>
          </a:xfrm>
          <a:prstGeom prst="rect">
            <a:avLst/>
          </a:prstGeom>
          <a:noFill/>
        </p:spPr>
        <p:txBody>
          <a:bodyPr wrap="square" rtlCol="0">
            <a:spAutoFit/>
          </a:bodyPr>
          <a:lstStyle/>
          <a:p>
            <a:pPr algn="r"/>
            <a:r>
              <a:rPr lang="en-US" sz="800" b="1" dirty="0" smtClean="0">
                <a:solidFill>
                  <a:srgbClr val="0070C0"/>
                </a:solidFill>
              </a:rPr>
              <a:t>online booking</a:t>
            </a:r>
            <a:endParaRPr lang="en-US" sz="800" b="1" dirty="0">
              <a:solidFill>
                <a:srgbClr val="0070C0"/>
              </a:solidFill>
            </a:endParaRPr>
          </a:p>
        </p:txBody>
      </p:sp>
      <p:sp>
        <p:nvSpPr>
          <p:cNvPr id="29" name="TextBox 28"/>
          <p:cNvSpPr txBox="1"/>
          <p:nvPr/>
        </p:nvSpPr>
        <p:spPr>
          <a:xfrm>
            <a:off x="1" y="5754624"/>
            <a:ext cx="9144000" cy="307777"/>
          </a:xfrm>
          <a:prstGeom prst="rect">
            <a:avLst/>
          </a:prstGeom>
          <a:noFill/>
        </p:spPr>
        <p:txBody>
          <a:bodyPr wrap="square" rtlCol="0">
            <a:spAutoFit/>
          </a:bodyPr>
          <a:lstStyle/>
          <a:p>
            <a:pPr algn="ctr"/>
            <a:r>
              <a:rPr lang="en-US" sz="1400" i="1" dirty="0" smtClean="0">
                <a:latin typeface="Arial" pitchFamily="34" charset="0"/>
                <a:cs typeface="Arial" pitchFamily="34" charset="0"/>
              </a:rPr>
              <a:t>Automation also improves visibility, traveler compliance to policy, and ability to negotiate discounts.</a:t>
            </a:r>
          </a:p>
        </p:txBody>
      </p:sp>
      <p:sp>
        <p:nvSpPr>
          <p:cNvPr id="30" name="TextBox 29"/>
          <p:cNvSpPr txBox="1"/>
          <p:nvPr/>
        </p:nvSpPr>
        <p:spPr>
          <a:xfrm>
            <a:off x="8090265" y="2414016"/>
            <a:ext cx="1039066" cy="2123658"/>
          </a:xfrm>
          <a:prstGeom prst="rect">
            <a:avLst/>
          </a:prstGeom>
          <a:noFill/>
        </p:spPr>
        <p:txBody>
          <a:bodyPr wrap="none" rtlCol="0">
            <a:spAutoFit/>
          </a:bodyPr>
          <a:lstStyle/>
          <a:p>
            <a:pPr algn="ctr"/>
            <a:r>
              <a:rPr lang="en-US" sz="1100" b="1" dirty="0" smtClean="0">
                <a:solidFill>
                  <a:schemeClr val="bg1">
                    <a:lumMod val="50000"/>
                  </a:schemeClr>
                </a:solidFill>
                <a:latin typeface="Arial" pitchFamily="34" charset="0"/>
                <a:cs typeface="Arial" pitchFamily="34" charset="0"/>
              </a:rPr>
              <a:t>Lower</a:t>
            </a:r>
          </a:p>
          <a:p>
            <a:pPr algn="ctr"/>
            <a:r>
              <a:rPr lang="en-US" sz="1100" b="1" dirty="0" smtClean="0">
                <a:solidFill>
                  <a:schemeClr val="bg1">
                    <a:lumMod val="50000"/>
                  </a:schemeClr>
                </a:solidFill>
                <a:latin typeface="Arial" pitchFamily="34" charset="0"/>
                <a:cs typeface="Arial" pitchFamily="34" charset="0"/>
              </a:rPr>
              <a:t>performance</a:t>
            </a:r>
          </a:p>
          <a:p>
            <a:pPr algn="ctr"/>
            <a:endParaRPr lang="en-US" sz="1100" b="1" dirty="0" smtClean="0">
              <a:latin typeface="Arial" pitchFamily="34" charset="0"/>
              <a:cs typeface="Arial" pitchFamily="34" charset="0"/>
            </a:endParaRPr>
          </a:p>
          <a:p>
            <a:pPr algn="ctr"/>
            <a:endParaRPr lang="en-US" sz="1100" b="1" dirty="0" smtClean="0">
              <a:latin typeface="Arial" pitchFamily="34" charset="0"/>
              <a:cs typeface="Arial" pitchFamily="34" charset="0"/>
            </a:endParaRPr>
          </a:p>
          <a:p>
            <a:pPr algn="ctr"/>
            <a:endParaRPr lang="en-US" sz="1100" b="1" dirty="0" smtClean="0">
              <a:latin typeface="Arial" pitchFamily="34" charset="0"/>
              <a:cs typeface="Arial" pitchFamily="34" charset="0"/>
            </a:endParaRPr>
          </a:p>
          <a:p>
            <a:pPr algn="ctr"/>
            <a:endParaRPr lang="en-US" sz="1100" b="1" dirty="0" smtClean="0">
              <a:latin typeface="Arial" pitchFamily="34" charset="0"/>
              <a:cs typeface="Arial" pitchFamily="34" charset="0"/>
            </a:endParaRPr>
          </a:p>
          <a:p>
            <a:pPr algn="ctr"/>
            <a:endParaRPr lang="en-US" sz="1100" b="1" dirty="0" smtClean="0">
              <a:latin typeface="Arial" pitchFamily="34" charset="0"/>
              <a:cs typeface="Arial" pitchFamily="34" charset="0"/>
            </a:endParaRPr>
          </a:p>
          <a:p>
            <a:pPr algn="ctr"/>
            <a:r>
              <a:rPr lang="en-US" sz="1100" b="1" dirty="0" smtClean="0">
                <a:solidFill>
                  <a:schemeClr val="bg1">
                    <a:lumMod val="65000"/>
                  </a:schemeClr>
                </a:solidFill>
                <a:latin typeface="Arial" pitchFamily="34" charset="0"/>
                <a:cs typeface="Arial" pitchFamily="34" charset="0"/>
              </a:rPr>
              <a:t>Average</a:t>
            </a:r>
          </a:p>
          <a:p>
            <a:pPr algn="ctr"/>
            <a:endParaRPr lang="en-US" sz="1100" b="1" dirty="0" smtClean="0">
              <a:latin typeface="Arial" pitchFamily="34" charset="0"/>
              <a:cs typeface="Arial" pitchFamily="34" charset="0"/>
            </a:endParaRPr>
          </a:p>
          <a:p>
            <a:pPr algn="ctr"/>
            <a:endParaRPr lang="en-US" sz="1100" b="1" dirty="0" smtClean="0">
              <a:latin typeface="Arial" pitchFamily="34" charset="0"/>
              <a:cs typeface="Arial" pitchFamily="34" charset="0"/>
            </a:endParaRPr>
          </a:p>
          <a:p>
            <a:pPr algn="ctr"/>
            <a:r>
              <a:rPr lang="en-US" sz="1100" b="1" dirty="0" smtClean="0">
                <a:solidFill>
                  <a:schemeClr val="bg1">
                    <a:lumMod val="75000"/>
                  </a:schemeClr>
                </a:solidFill>
                <a:latin typeface="Arial" pitchFamily="34" charset="0"/>
                <a:cs typeface="Arial" pitchFamily="34" charset="0"/>
              </a:rPr>
              <a:t>Best</a:t>
            </a:r>
          </a:p>
          <a:p>
            <a:pPr algn="ctr"/>
            <a:r>
              <a:rPr lang="en-US" sz="1100" b="1" dirty="0" smtClean="0">
                <a:solidFill>
                  <a:schemeClr val="bg1">
                    <a:lumMod val="75000"/>
                  </a:schemeClr>
                </a:solidFill>
                <a:latin typeface="Arial" pitchFamily="34" charset="0"/>
                <a:cs typeface="Arial" pitchFamily="34" charset="0"/>
              </a:rPr>
              <a:t>performance</a:t>
            </a:r>
          </a:p>
        </p:txBody>
      </p:sp>
      <p:sp>
        <p:nvSpPr>
          <p:cNvPr id="19" name="Title 8"/>
          <p:cNvSpPr>
            <a:spLocks noGrp="1"/>
          </p:cNvSpPr>
          <p:nvPr>
            <p:ph type="title"/>
          </p:nvPr>
        </p:nvSpPr>
        <p:spPr>
          <a:xfrm>
            <a:off x="365759" y="215901"/>
            <a:ext cx="4645627" cy="276999"/>
          </a:xfrm>
        </p:spPr>
        <p:txBody>
          <a:bodyPr/>
          <a:lstStyle/>
          <a:p>
            <a:r>
              <a:rPr lang="en-US" dirty="0"/>
              <a:t>NVBTA Travel Automation &amp; Cards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882638" y="1615113"/>
          <a:ext cx="2198687"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1"/>
          <p:cNvSpPr>
            <a:spLocks noGrp="1"/>
          </p:cNvSpPr>
          <p:nvPr>
            <p:ph type="ftr" sz="quarter" idx="10"/>
          </p:nvPr>
        </p:nvSpPr>
        <p:spPr/>
        <p:txBody>
          <a:bodyPr/>
          <a:lstStyle/>
          <a:p>
            <a:r>
              <a:rPr lang="en-US" smtClean="0"/>
              <a:t>NVBTA_12Nov7</a:t>
            </a:r>
            <a:endParaRPr lang="en-US" dirty="0"/>
          </a:p>
        </p:txBody>
      </p:sp>
      <p:sp>
        <p:nvSpPr>
          <p:cNvPr id="10" name="Text Placeholder 9"/>
          <p:cNvSpPr>
            <a:spLocks noGrp="1"/>
          </p:cNvSpPr>
          <p:nvPr>
            <p:ph type="body" sz="quarter" idx="12"/>
          </p:nvPr>
        </p:nvSpPr>
        <p:spPr>
          <a:xfrm>
            <a:off x="362585" y="529972"/>
            <a:ext cx="8412480" cy="369332"/>
          </a:xfrm>
        </p:spPr>
        <p:txBody>
          <a:bodyPr/>
          <a:lstStyle/>
          <a:p>
            <a:r>
              <a:rPr lang="en-US" dirty="0" smtClean="0"/>
              <a:t>Almost everyone with &gt;$1 mil in travel has a TMC.  Walking card usage rises with spend.</a:t>
            </a:r>
            <a:endParaRPr lang="en-US" dirty="0"/>
          </a:p>
        </p:txBody>
      </p:sp>
      <p:sp>
        <p:nvSpPr>
          <p:cNvPr id="11" name="Text Placeholder 10"/>
          <p:cNvSpPr>
            <a:spLocks noGrp="1"/>
          </p:cNvSpPr>
          <p:nvPr>
            <p:ph type="body" sz="quarter" idx="14"/>
          </p:nvPr>
        </p:nvSpPr>
        <p:spPr/>
        <p:txBody>
          <a:bodyPr/>
          <a:lstStyle/>
          <a:p>
            <a:r>
              <a:rPr lang="en-US" dirty="0" smtClean="0"/>
              <a:t>TMCs &amp; Travel Card Usage</a:t>
            </a:r>
            <a:endParaRPr lang="en-US" dirty="0"/>
          </a:p>
        </p:txBody>
      </p:sp>
      <p:graphicFrame>
        <p:nvGraphicFramePr>
          <p:cNvPr id="6" name="Chart 5"/>
          <p:cNvGraphicFramePr/>
          <p:nvPr/>
        </p:nvGraphicFramePr>
        <p:xfrm>
          <a:off x="134425" y="1615113"/>
          <a:ext cx="4483100" cy="4203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6749538" y="1615113"/>
          <a:ext cx="2286000" cy="42037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0" y="2511552"/>
            <a:ext cx="1635384" cy="261610"/>
          </a:xfrm>
          <a:prstGeom prst="rect">
            <a:avLst/>
          </a:prstGeom>
          <a:noFill/>
        </p:spPr>
        <p:txBody>
          <a:bodyPr wrap="none" rtlCol="0">
            <a:spAutoFit/>
          </a:bodyPr>
          <a:lstStyle/>
          <a:p>
            <a:r>
              <a:rPr lang="en-US" sz="1100" b="1" u="sng" dirty="0" smtClean="0">
                <a:solidFill>
                  <a:schemeClr val="bg1">
                    <a:lumMod val="50000"/>
                  </a:schemeClr>
                </a:solidFill>
              </a:rPr>
              <a:t>Annual Travel Spend</a:t>
            </a:r>
            <a:r>
              <a:rPr lang="en-US" sz="1100" b="1" dirty="0" smtClean="0">
                <a:solidFill>
                  <a:schemeClr val="bg1">
                    <a:lumMod val="50000"/>
                  </a:schemeClr>
                </a:solidFill>
              </a:rPr>
              <a:t>:</a:t>
            </a:r>
            <a:endParaRPr lang="en-US" sz="1100" b="1" dirty="0">
              <a:solidFill>
                <a:schemeClr val="bg1">
                  <a:lumMod val="50000"/>
                </a:schemeClr>
              </a:solidFill>
            </a:endParaRPr>
          </a:p>
        </p:txBody>
      </p:sp>
      <p:sp>
        <p:nvSpPr>
          <p:cNvPr id="13" name="TextBox 12"/>
          <p:cNvSpPr txBox="1"/>
          <p:nvPr/>
        </p:nvSpPr>
        <p:spPr>
          <a:xfrm>
            <a:off x="228600" y="6400800"/>
            <a:ext cx="8305800" cy="215444"/>
          </a:xfrm>
          <a:prstGeom prst="rect">
            <a:avLst/>
          </a:prstGeom>
          <a:noFill/>
        </p:spPr>
        <p:txBody>
          <a:bodyPr wrap="square" rtlCol="0" anchor="b" anchorCtr="0">
            <a:spAutoFit/>
          </a:bodyPr>
          <a:lstStyle/>
          <a:p>
            <a:r>
              <a:rPr lang="en-US" sz="800" b="0" dirty="0" smtClean="0"/>
              <a:t>Source: </a:t>
            </a:r>
            <a:r>
              <a:rPr lang="en-US" sz="800" b="0" i="1" dirty="0" smtClean="0"/>
              <a:t>Corporate Travel Policy: Benchmarking and Insight</a:t>
            </a:r>
            <a:r>
              <a:rPr lang="en-US" sz="800" b="0" dirty="0" smtClean="0"/>
              <a:t>, prepared by TRW Travel &amp; Expense Management LLC, July 2010.  n = 689 U.S. and Canadian organizations.</a:t>
            </a:r>
          </a:p>
        </p:txBody>
      </p:sp>
      <p:sp>
        <p:nvSpPr>
          <p:cNvPr id="15" name="Title 8"/>
          <p:cNvSpPr>
            <a:spLocks noGrp="1"/>
          </p:cNvSpPr>
          <p:nvPr>
            <p:ph type="title"/>
          </p:nvPr>
        </p:nvSpPr>
        <p:spPr>
          <a:xfrm>
            <a:off x="365759" y="215901"/>
            <a:ext cx="4645627" cy="276999"/>
          </a:xfrm>
        </p:spPr>
        <p:txBody>
          <a:bodyPr/>
          <a:lstStyle/>
          <a:p>
            <a:r>
              <a:rPr lang="en-US" dirty="0"/>
              <a:t>NVBTA Travel Automation &amp; Cards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7" name="Title 8"/>
          <p:cNvSpPr>
            <a:spLocks noGrp="1"/>
          </p:cNvSpPr>
          <p:nvPr>
            <p:ph type="title"/>
          </p:nvPr>
        </p:nvSpPr>
        <p:spPr/>
        <p:txBody>
          <a:bodyPr/>
          <a:lstStyle/>
          <a:p>
            <a:r>
              <a:rPr lang="en-US" dirty="0"/>
              <a:t>NVBTA Travel Automation &amp; Cards</a:t>
            </a:r>
          </a:p>
        </p:txBody>
      </p:sp>
      <p:sp>
        <p:nvSpPr>
          <p:cNvPr id="10" name="Text Placeholder 9"/>
          <p:cNvSpPr>
            <a:spLocks noGrp="1"/>
          </p:cNvSpPr>
          <p:nvPr>
            <p:ph type="body" sz="quarter" idx="12"/>
          </p:nvPr>
        </p:nvSpPr>
        <p:spPr/>
        <p:txBody>
          <a:bodyPr/>
          <a:lstStyle/>
          <a:p>
            <a:r>
              <a:rPr lang="en-US" dirty="0" smtClean="0"/>
              <a:t>Meanwhile, liability </a:t>
            </a:r>
            <a:r>
              <a:rPr lang="en-US" dirty="0"/>
              <a:t>structures are drifting further towards corporate</a:t>
            </a:r>
            <a:r>
              <a:rPr lang="en-US" dirty="0" smtClean="0"/>
              <a:t>.</a:t>
            </a:r>
            <a:endParaRPr lang="en-US" dirty="0"/>
          </a:p>
        </p:txBody>
      </p:sp>
      <p:sp>
        <p:nvSpPr>
          <p:cNvPr id="11" name="Text Placeholder 10"/>
          <p:cNvSpPr>
            <a:spLocks noGrp="1"/>
          </p:cNvSpPr>
          <p:nvPr>
            <p:ph type="body" sz="quarter" idx="14"/>
          </p:nvPr>
        </p:nvSpPr>
        <p:spPr/>
        <p:txBody>
          <a:bodyPr/>
          <a:lstStyle/>
          <a:p>
            <a:r>
              <a:rPr lang="en-US" dirty="0" smtClean="0"/>
              <a:t>Individual vs. Corporate Liability</a:t>
            </a:r>
            <a:endParaRPr lang="en-US" dirty="0"/>
          </a:p>
        </p:txBody>
      </p:sp>
      <p:graphicFrame>
        <p:nvGraphicFramePr>
          <p:cNvPr id="7" name="Chart 6"/>
          <p:cNvGraphicFramePr/>
          <p:nvPr/>
        </p:nvGraphicFramePr>
        <p:xfrm>
          <a:off x="2021305" y="1070810"/>
          <a:ext cx="5101390" cy="169645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2"/>
          <p:cNvSpPr txBox="1">
            <a:spLocks noChangeArrowheads="1"/>
          </p:cNvSpPr>
          <p:nvPr/>
        </p:nvSpPr>
        <p:spPr bwMode="auto">
          <a:xfrm>
            <a:off x="0" y="6398081"/>
            <a:ext cx="9144000" cy="215444"/>
          </a:xfrm>
          <a:prstGeom prst="rect">
            <a:avLst/>
          </a:prstGeom>
          <a:noFill/>
          <a:ln w="12700">
            <a:noFill/>
            <a:miter lim="800000"/>
            <a:headEnd type="none" w="sm" len="sm"/>
            <a:tailEnd type="none" w="sm" len="sm"/>
          </a:ln>
        </p:spPr>
        <p:txBody>
          <a:bodyPr wrap="square" anchor="b">
            <a:spAutoFit/>
          </a:bodyPr>
          <a:lstStyle/>
          <a:p>
            <a:pPr fontAlgn="base">
              <a:spcBef>
                <a:spcPct val="0"/>
              </a:spcBef>
              <a:spcAft>
                <a:spcPct val="0"/>
              </a:spcAft>
              <a:tabLst>
                <a:tab pos="628650" algn="l"/>
                <a:tab pos="747713" algn="l"/>
              </a:tabLst>
            </a:pPr>
            <a:r>
              <a:rPr lang="en-US" sz="800" dirty="0">
                <a:solidFill>
                  <a:srgbClr val="000000"/>
                </a:solidFill>
              </a:rPr>
              <a:t>Source:  First Annapolis Consulting market </a:t>
            </a:r>
            <a:r>
              <a:rPr lang="en-US" sz="800" dirty="0" smtClean="0">
                <a:solidFill>
                  <a:srgbClr val="000000"/>
                </a:solidFill>
              </a:rPr>
              <a:t>observations;  2011 </a:t>
            </a:r>
            <a:r>
              <a:rPr lang="en-US" sz="800" dirty="0">
                <a:solidFill>
                  <a:srgbClr val="000000"/>
                </a:solidFill>
              </a:rPr>
              <a:t>RPMG Corporate Travel Card Benchmark Survey Results.</a:t>
            </a:r>
          </a:p>
        </p:txBody>
      </p:sp>
      <p:graphicFrame>
        <p:nvGraphicFramePr>
          <p:cNvPr id="6" name="Group 2"/>
          <p:cNvGraphicFramePr>
            <a:graphicFrameLocks noGrp="1"/>
          </p:cNvGraphicFramePr>
          <p:nvPr/>
        </p:nvGraphicFramePr>
        <p:xfrm>
          <a:off x="1151774" y="3198398"/>
          <a:ext cx="7072439" cy="3002280"/>
        </p:xfrm>
        <a:graphic>
          <a:graphicData uri="http://schemas.openxmlformats.org/drawingml/2006/table">
            <a:tbl>
              <a:tblPr/>
              <a:tblGrid>
                <a:gridCol w="395605"/>
                <a:gridCol w="2028952"/>
                <a:gridCol w="923988"/>
                <a:gridCol w="897128"/>
                <a:gridCol w="714248"/>
                <a:gridCol w="960755"/>
                <a:gridCol w="1151763"/>
              </a:tblGrid>
              <a:tr h="323850">
                <a:tc>
                  <a:txBody>
                    <a:bodyPr/>
                    <a:lstStyle/>
                    <a:p>
                      <a:pPr marL="0" marR="0" lvl="0" indent="0" algn="l" defTabSz="1025525"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anchor="ctr" horzOverflow="overflow">
                    <a:lnL>
                      <a:noFill/>
                    </a:lnL>
                    <a:lnR w="12700" cap="flat" cmpd="sng" algn="ctr">
                      <a:no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1025525"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anchor="ctr" horzOverflow="overflow">
                    <a:lnL>
                      <a:noFill/>
                    </a:lnL>
                    <a:lnR w="12700" cap="flat" cmpd="sng" algn="ctr">
                      <a:no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Approves</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Cardholder</a:t>
                      </a:r>
                    </a:p>
                  </a:txBody>
                  <a:tcPr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Sets</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Credit Line</a:t>
                      </a:r>
                    </a:p>
                  </a:txBody>
                  <a:tcPr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Bill</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Goes To</a:t>
                      </a:r>
                    </a:p>
                  </a:txBody>
                  <a:tcPr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Payment </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Made By</a:t>
                      </a:r>
                    </a:p>
                  </a:txBody>
                  <a:tcPr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Payment</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Guaranteed by</a:t>
                      </a:r>
                    </a:p>
                  </a:txBody>
                  <a:tcPr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259080">
                <a:tc rowSpan="5">
                  <a:txBody>
                    <a:bodyPr/>
                    <a:lstStyle/>
                    <a:p>
                      <a:pPr marL="0" marR="0" lvl="0" indent="0" algn="ctr" defTabSz="1025525"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Walking Travel Card</a:t>
                      </a:r>
                    </a:p>
                  </a:txBody>
                  <a:tcPr vert="vert27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2552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Individual liability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Issuer must check credit</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a:endParaRPr lang="en-US" sz="900" i="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Issuer offsets rebate</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151130">
                <a:tc vMerge="1">
                  <a:txBody>
                    <a:bodyPr/>
                    <a:lstStyle/>
                    <a:p>
                      <a:pPr marL="0" marR="0" lvl="0" indent="0" algn="r" defTabSz="1025525"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1025525"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algn="ctr"/>
                      <a:endParaRPr lang="en-US" sz="900" i="1" dirty="0"/>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900" i="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235">
                <a:tc vMerge="1">
                  <a:txBody>
                    <a:bodyPr/>
                    <a:lstStyle/>
                    <a:p>
                      <a:pPr marL="0" marR="0" lvl="0" indent="0" algn="r" defTabSz="1025525"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102552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Corp liability / individual pay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algn="ctr"/>
                      <a:endParaRPr lang="en-US" sz="900" i="1" dirty="0"/>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endParaRPr lang="en-US" sz="900" i="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a:endParaRPr lang="en-US" sz="900" i="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Client invoiced if</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cardholder goes</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120 days past due</a:t>
                      </a:r>
                    </a:p>
                  </a:txBody>
                  <a:tcPr anchor="ctr" horzOverflow="overflow">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151130">
                <a:tc vMerge="1">
                  <a:txBody>
                    <a:bodyPr/>
                    <a:lstStyle/>
                    <a:p>
                      <a:pPr marL="0" marR="0" lvl="0" indent="0" algn="r" defTabSz="1025525"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1025525"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900" i="1" dirty="0"/>
                    </a:p>
                  </a:txBody>
                  <a:tcPr anchor="ctr" horzOverflow="overflow">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235">
                <a:tc vMerge="1">
                  <a:txBody>
                    <a:bodyPr/>
                    <a:lstStyle/>
                    <a:p>
                      <a:pPr marL="0" marR="0" lvl="0" indent="0" algn="r" defTabSz="1025525"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2552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Corp liability / </a:t>
                      </a:r>
                      <a:r>
                        <a:rPr kumimoji="0" lang="en-US" sz="1200" b="0" i="0" u="none" strike="noStrike" cap="none" normalizeH="0" baseline="0" dirty="0" err="1" smtClean="0">
                          <a:ln>
                            <a:noFill/>
                          </a:ln>
                          <a:solidFill>
                            <a:schemeClr val="tx1"/>
                          </a:solidFill>
                          <a:effectLst/>
                          <a:latin typeface="+mn-lt"/>
                        </a:rPr>
                        <a:t>corp</a:t>
                      </a:r>
                      <a:r>
                        <a:rPr kumimoji="0" lang="en-US" sz="1200" b="0" i="0" u="none" strike="noStrike" cap="none" normalizeH="0" baseline="0" dirty="0" smtClean="0">
                          <a:ln>
                            <a:noFill/>
                          </a:ln>
                          <a:solidFill>
                            <a:schemeClr val="tx1"/>
                          </a:solidFill>
                          <a:effectLst/>
                          <a:latin typeface="+mn-lt"/>
                        </a:rPr>
                        <a:t> pay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endParaRPr lang="en-US" sz="900" i="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when expense</a:t>
                      </a:r>
                    </a:p>
                    <a:p>
                      <a:pPr marL="0" marR="0" lvl="0" indent="0" algn="ctr" defTabSz="1025525"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mn-lt"/>
                        </a:rPr>
                        <a:t>report approved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900" b="0" i="1"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151130">
                <a:tc>
                  <a:txBody>
                    <a:bodyPr/>
                    <a:lstStyle/>
                    <a:p>
                      <a:pPr marL="177800" marR="0" lvl="0" indent="-177800" algn="l" defTabSz="1025525" rtl="0" eaLnBrk="0" fontAlgn="base" latinLnBrk="0" hangingPunct="0">
                        <a:lnSpc>
                          <a:spcPct val="100000"/>
                        </a:lnSpc>
                        <a:spcBef>
                          <a:spcPct val="0"/>
                        </a:spcBef>
                        <a:spcAft>
                          <a:spcPct val="0"/>
                        </a:spcAft>
                        <a:buClrTx/>
                        <a:buSzTx/>
                        <a:buFont typeface="Arial" pitchFamily="34" charset="0"/>
                        <a:buChar char="•"/>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1025525" rtl="0" eaLnBrk="0" fontAlgn="base" latinLnBrk="0" hangingPunct="0">
                        <a:lnSpc>
                          <a:spcPct val="100000"/>
                        </a:lnSpc>
                        <a:spcBef>
                          <a:spcPct val="0"/>
                        </a:spcBef>
                        <a:spcAft>
                          <a:spcPct val="0"/>
                        </a:spcAft>
                        <a:buClrTx/>
                        <a:buSzTx/>
                        <a:buFont typeface="Arial" pitchFamily="34" charset="0"/>
                        <a:buChar char="•"/>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930">
                <a:tc>
                  <a:txBody>
                    <a:bodyPr/>
                    <a:lstStyle/>
                    <a:p>
                      <a:pPr marL="0" marR="0" lvl="0" indent="0" algn="ctr" defTabSz="1025525" rtl="0" eaLnBrk="0" fontAlgn="base" latinLnBrk="0" hangingPunct="0">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mn-lt"/>
                        </a:rPr>
                        <a:t>Other Cards</a:t>
                      </a:r>
                      <a:endParaRPr kumimoji="0" lang="en-US" sz="1200" b="0" i="0" u="none" strike="noStrike" cap="none" normalizeH="0" baseline="0" dirty="0" smtClean="0">
                        <a:ln>
                          <a:noFill/>
                        </a:ln>
                        <a:solidFill>
                          <a:schemeClr val="tx1"/>
                        </a:solidFill>
                        <a:effectLst/>
                        <a:latin typeface="+mn-lt"/>
                      </a:endParaRPr>
                    </a:p>
                  </a:txBody>
                  <a:tcPr vert="vert27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77800" marR="0" lvl="0" indent="-177800" algn="l" defTabSz="1025525"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mn-lt"/>
                        </a:rPr>
                        <a:t>CTA / travel agency lodged</a:t>
                      </a:r>
                    </a:p>
                    <a:p>
                      <a:pPr marL="177800" marR="0" lvl="0" indent="-177800" algn="l" defTabSz="1025525"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mn-lt"/>
                        </a:rPr>
                        <a:t>Purchasing</a:t>
                      </a:r>
                    </a:p>
                    <a:p>
                      <a:pPr marL="177800" marR="0" lvl="0" indent="-177800" algn="l" defTabSz="1025525"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err="1" smtClean="0">
                          <a:ln>
                            <a:noFill/>
                          </a:ln>
                          <a:solidFill>
                            <a:schemeClr val="tx1"/>
                          </a:solidFill>
                          <a:effectLst/>
                          <a:latin typeface="+mn-lt"/>
                        </a:rPr>
                        <a:t>ePayable</a:t>
                      </a:r>
                      <a:r>
                        <a:rPr kumimoji="0" lang="en-US" sz="1200" b="0" i="0" u="none" strike="noStrike" cap="none" normalizeH="0" baseline="0" dirty="0" smtClean="0">
                          <a:ln>
                            <a:noFill/>
                          </a:ln>
                          <a:solidFill>
                            <a:schemeClr val="tx1"/>
                          </a:solidFill>
                          <a:effectLst/>
                          <a:latin typeface="+mn-lt"/>
                        </a:rPr>
                        <a:t> / virtual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gridSpan="5">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1025525"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5" name="Table 14"/>
          <p:cNvGraphicFramePr>
            <a:graphicFrameLocks noGrp="1"/>
          </p:cNvGraphicFramePr>
          <p:nvPr/>
        </p:nvGraphicFramePr>
        <p:xfrm>
          <a:off x="818165" y="2888919"/>
          <a:ext cx="2502567" cy="502920"/>
        </p:xfrm>
        <a:graphic>
          <a:graphicData uri="http://schemas.openxmlformats.org/drawingml/2006/table">
            <a:tbl>
              <a:tblPr firstRow="1" bandRow="1">
                <a:tableStyleId>{5C22544A-7EE6-4342-B048-85BDC9FD1C3A}</a:tableStyleId>
              </a:tblPr>
              <a:tblGrid>
                <a:gridCol w="834189"/>
                <a:gridCol w="834189"/>
                <a:gridCol w="834189"/>
              </a:tblGrid>
              <a:tr h="131011">
                <a:tc>
                  <a:txBody>
                    <a:bodyPr/>
                    <a:lstStyle/>
                    <a:p>
                      <a:pPr algn="l"/>
                      <a:r>
                        <a:rPr lang="en-US" sz="1050" u="sng" dirty="0" smtClean="0">
                          <a:solidFill>
                            <a:schemeClr val="tx1"/>
                          </a:solidFill>
                        </a:rPr>
                        <a:t>Legend</a:t>
                      </a:r>
                      <a:r>
                        <a:rPr lang="en-US" sz="1050" u="none" dirty="0" smtClean="0">
                          <a:solidFill>
                            <a:schemeClr val="tx1"/>
                          </a:solidFill>
                        </a:rPr>
                        <a:t>:</a:t>
                      </a:r>
                      <a:endParaRPr lang="en-US" sz="1050" u="sng" dirty="0">
                        <a:solidFill>
                          <a:schemeClr val="tx1"/>
                        </a:solidFill>
                      </a:endParaRPr>
                    </a:p>
                  </a:txBody>
                  <a:tcPr>
                    <a:noFill/>
                  </a:tcPr>
                </a:tc>
                <a:tc>
                  <a:txBody>
                    <a:bodyPr/>
                    <a:lstStyle/>
                    <a:p>
                      <a:pPr algn="ctr"/>
                      <a:endParaRPr lang="en-US" sz="1050" dirty="0">
                        <a:solidFill>
                          <a:schemeClr val="tx1"/>
                        </a:solidFill>
                      </a:endParaRPr>
                    </a:p>
                  </a:txBody>
                  <a:tcPr>
                    <a:noFill/>
                  </a:tcPr>
                </a:tc>
                <a:tc>
                  <a:txBody>
                    <a:bodyPr/>
                    <a:lstStyle/>
                    <a:p>
                      <a:pPr algn="ctr"/>
                      <a:endParaRPr lang="en-US" sz="1050" dirty="0">
                        <a:solidFill>
                          <a:schemeClr val="tx1"/>
                        </a:solidFill>
                      </a:endParaRPr>
                    </a:p>
                  </a:txBody>
                  <a:tcPr>
                    <a:noFill/>
                  </a:tcPr>
                </a:tc>
              </a:tr>
              <a:tr h="131011">
                <a:tc>
                  <a:txBody>
                    <a:bodyPr/>
                    <a:lstStyle/>
                    <a:p>
                      <a:pPr algn="ctr"/>
                      <a:r>
                        <a:rPr lang="en-US" sz="1050" dirty="0" smtClean="0">
                          <a:solidFill>
                            <a:schemeClr val="tx1"/>
                          </a:solidFill>
                        </a:rPr>
                        <a:t>Card Issuer</a:t>
                      </a:r>
                      <a:endParaRPr lang="en-US" sz="1050" dirty="0">
                        <a:solidFill>
                          <a:schemeClr val="tx1"/>
                        </a:solidFill>
                      </a:endParaRPr>
                    </a:p>
                  </a:txBody>
                  <a:tcPr>
                    <a:solidFill>
                      <a:srgbClr val="FFCC99"/>
                    </a:solidFill>
                  </a:tcPr>
                </a:tc>
                <a:tc>
                  <a:txBody>
                    <a:bodyPr/>
                    <a:lstStyle/>
                    <a:p>
                      <a:pPr algn="ctr"/>
                      <a:r>
                        <a:rPr lang="en-US" sz="1050" dirty="0" smtClean="0">
                          <a:solidFill>
                            <a:schemeClr val="tx1"/>
                          </a:solidFill>
                        </a:rPr>
                        <a:t>Cardholder</a:t>
                      </a:r>
                      <a:endParaRPr lang="en-US" sz="1050" dirty="0">
                        <a:solidFill>
                          <a:schemeClr val="tx1"/>
                        </a:solidFill>
                      </a:endParaRPr>
                    </a:p>
                  </a:txBody>
                  <a:tcPr>
                    <a:solidFill>
                      <a:srgbClr val="9999FF"/>
                    </a:solidFill>
                  </a:tcPr>
                </a:tc>
                <a:tc>
                  <a:txBody>
                    <a:bodyPr/>
                    <a:lstStyle/>
                    <a:p>
                      <a:pPr algn="ctr"/>
                      <a:r>
                        <a:rPr lang="en-US" sz="1050" dirty="0" smtClean="0">
                          <a:solidFill>
                            <a:schemeClr val="tx1"/>
                          </a:solidFill>
                        </a:rPr>
                        <a:t>Client</a:t>
                      </a:r>
                      <a:endParaRPr lang="en-US" sz="1050" dirty="0">
                        <a:solidFill>
                          <a:schemeClr val="tx1"/>
                        </a:solidFill>
                      </a:endParaRPr>
                    </a:p>
                  </a:txBody>
                  <a:tcPr>
                    <a:solidFill>
                      <a:srgbClr val="CCFFCC"/>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0" name="Text Placeholder 9"/>
          <p:cNvSpPr>
            <a:spLocks noGrp="1"/>
          </p:cNvSpPr>
          <p:nvPr>
            <p:ph type="body" sz="quarter" idx="12"/>
          </p:nvPr>
        </p:nvSpPr>
        <p:spPr>
          <a:xfrm>
            <a:off x="362585" y="529972"/>
            <a:ext cx="8412480" cy="615553"/>
          </a:xfrm>
        </p:spPr>
        <p:txBody>
          <a:bodyPr/>
          <a:lstStyle/>
          <a:p>
            <a:pPr marL="285750" indent="-285750" eaLnBrk="0" fontAlgn="base" hangingPunct="0">
              <a:spcBef>
                <a:spcPct val="0"/>
              </a:spcBef>
              <a:spcAft>
                <a:spcPct val="0"/>
              </a:spcAft>
              <a:defRPr/>
            </a:pPr>
            <a:r>
              <a:rPr lang="en-US" dirty="0" smtClean="0"/>
              <a:t>Market averages can be used to benchmark your travel card program.</a:t>
            </a:r>
          </a:p>
          <a:p>
            <a:pPr marL="285750" indent="-285750" eaLnBrk="0" fontAlgn="base" hangingPunct="0">
              <a:spcBef>
                <a:spcPct val="0"/>
              </a:spcBef>
              <a:spcAft>
                <a:spcPct val="0"/>
              </a:spcAft>
              <a:defRPr/>
            </a:pPr>
            <a:r>
              <a:rPr lang="en-US" sz="1600" dirty="0" smtClean="0">
                <a:solidFill>
                  <a:schemeClr val="bg1">
                    <a:lumMod val="50000"/>
                  </a:schemeClr>
                </a:solidFill>
              </a:rPr>
              <a:t>(</a:t>
            </a:r>
            <a:r>
              <a:rPr lang="en-US" sz="1600" dirty="0">
                <a:solidFill>
                  <a:schemeClr val="bg1">
                    <a:lumMod val="50000"/>
                  </a:schemeClr>
                </a:solidFill>
              </a:rPr>
              <a:t>note: bars indexed to 100% in each category</a:t>
            </a:r>
            <a:r>
              <a:rPr lang="en-US" sz="1600" dirty="0" smtClean="0">
                <a:solidFill>
                  <a:schemeClr val="bg1">
                    <a:lumMod val="50000"/>
                  </a:schemeClr>
                </a:solidFill>
              </a:rPr>
              <a:t>)</a:t>
            </a:r>
            <a:endParaRPr lang="en-US" sz="1600" dirty="0">
              <a:solidFill>
                <a:schemeClr val="bg1">
                  <a:lumMod val="50000"/>
                </a:schemeClr>
              </a:solidFill>
            </a:endParaRPr>
          </a:p>
        </p:txBody>
      </p:sp>
      <p:sp>
        <p:nvSpPr>
          <p:cNvPr id="11" name="Text Placeholder 10"/>
          <p:cNvSpPr>
            <a:spLocks noGrp="1"/>
          </p:cNvSpPr>
          <p:nvPr>
            <p:ph type="body" sz="quarter" idx="14"/>
          </p:nvPr>
        </p:nvSpPr>
        <p:spPr/>
        <p:txBody>
          <a:bodyPr/>
          <a:lstStyle/>
          <a:p>
            <a:r>
              <a:rPr lang="en-US" dirty="0" smtClean="0"/>
              <a:t>Travel Card Benchmarking</a:t>
            </a:r>
            <a:endParaRPr lang="en-US" dirty="0"/>
          </a:p>
        </p:txBody>
      </p:sp>
      <p:sp>
        <p:nvSpPr>
          <p:cNvPr id="8" name="Text Box 2"/>
          <p:cNvSpPr txBox="1">
            <a:spLocks noChangeArrowheads="1"/>
          </p:cNvSpPr>
          <p:nvPr/>
        </p:nvSpPr>
        <p:spPr bwMode="auto">
          <a:xfrm>
            <a:off x="0" y="6274971"/>
            <a:ext cx="9144000" cy="338554"/>
          </a:xfrm>
          <a:prstGeom prst="rect">
            <a:avLst/>
          </a:prstGeom>
          <a:noFill/>
          <a:ln w="12700">
            <a:noFill/>
            <a:miter lim="800000"/>
            <a:headEnd type="none" w="sm" len="sm"/>
            <a:tailEnd type="none" w="sm" len="sm"/>
          </a:ln>
        </p:spPr>
        <p:txBody>
          <a:bodyPr wrap="square" anchor="b">
            <a:spAutoFit/>
          </a:bodyPr>
          <a:lstStyle/>
          <a:p>
            <a:pPr fontAlgn="base">
              <a:spcBef>
                <a:spcPct val="0"/>
              </a:spcBef>
              <a:spcAft>
                <a:spcPct val="0"/>
              </a:spcAft>
              <a:tabLst>
                <a:tab pos="628650" algn="l"/>
                <a:tab pos="747713" algn="l"/>
              </a:tabLst>
            </a:pPr>
            <a:r>
              <a:rPr lang="en-US" sz="800" dirty="0">
                <a:solidFill>
                  <a:srgbClr val="000000"/>
                </a:solidFill>
              </a:rPr>
              <a:t>Note:  figures are rounded.</a:t>
            </a:r>
          </a:p>
          <a:p>
            <a:pPr fontAlgn="base">
              <a:spcBef>
                <a:spcPct val="0"/>
              </a:spcBef>
              <a:spcAft>
                <a:spcPct val="0"/>
              </a:spcAft>
              <a:tabLst>
                <a:tab pos="628650" algn="l"/>
                <a:tab pos="747713" algn="l"/>
              </a:tabLst>
            </a:pPr>
            <a:r>
              <a:rPr lang="en-US" sz="800" dirty="0">
                <a:solidFill>
                  <a:srgbClr val="000000"/>
                </a:solidFill>
              </a:rPr>
              <a:t>Source:  2011 RPMG Corporate Travel Card Benchmark Survey </a:t>
            </a:r>
            <a:r>
              <a:rPr lang="en-US" sz="800" dirty="0" smtClean="0">
                <a:solidFill>
                  <a:srgbClr val="000000"/>
                </a:solidFill>
              </a:rPr>
              <a:t>Results.</a:t>
            </a:r>
            <a:endParaRPr lang="en-US" sz="800" dirty="0">
              <a:solidFill>
                <a:srgbClr val="000000"/>
              </a:solidFill>
            </a:endParaRPr>
          </a:p>
        </p:txBody>
      </p:sp>
      <p:sp>
        <p:nvSpPr>
          <p:cNvPr id="14" name="Title 8"/>
          <p:cNvSpPr>
            <a:spLocks noGrp="1"/>
          </p:cNvSpPr>
          <p:nvPr>
            <p:ph type="title"/>
          </p:nvPr>
        </p:nvSpPr>
        <p:spPr>
          <a:xfrm>
            <a:off x="365759" y="215901"/>
            <a:ext cx="4645627" cy="276999"/>
          </a:xfrm>
        </p:spPr>
        <p:txBody>
          <a:bodyPr/>
          <a:lstStyle/>
          <a:p>
            <a:r>
              <a:rPr lang="en-US" dirty="0"/>
              <a:t>NVBTA Travel Automation &amp; Cards</a:t>
            </a:r>
          </a:p>
        </p:txBody>
      </p:sp>
      <p:graphicFrame>
        <p:nvGraphicFramePr>
          <p:cNvPr id="9" name="Chart 8"/>
          <p:cNvGraphicFramePr/>
          <p:nvPr/>
        </p:nvGraphicFramePr>
        <p:xfrm>
          <a:off x="760413" y="1294404"/>
          <a:ext cx="7620000" cy="50826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70778" y="1045031"/>
            <a:ext cx="2090957" cy="1313180"/>
          </a:xfrm>
          <a:prstGeom prst="rect">
            <a:avLst/>
          </a:prstGeom>
          <a:noFill/>
        </p:spPr>
        <p:txBody>
          <a:bodyPr wrap="none" rtlCol="0">
            <a:spAutoFit/>
          </a:bodyPr>
          <a:lstStyle/>
          <a:p>
            <a:pPr>
              <a:spcBef>
                <a:spcPts val="1100"/>
              </a:spcBef>
              <a:tabLst>
                <a:tab pos="688975" algn="r"/>
                <a:tab pos="1887538" algn="r"/>
              </a:tabLst>
            </a:pPr>
            <a:r>
              <a:rPr lang="en-US" sz="1400" dirty="0" smtClean="0">
                <a:solidFill>
                  <a:schemeClr val="bg1">
                    <a:lumMod val="50000"/>
                  </a:schemeClr>
                </a:solidFill>
              </a:rPr>
              <a:t>	</a:t>
            </a:r>
            <a:r>
              <a:rPr lang="en-US" sz="1400" u="sng" dirty="0" smtClean="0">
                <a:solidFill>
                  <a:schemeClr val="bg1">
                    <a:lumMod val="50000"/>
                  </a:schemeClr>
                </a:solidFill>
              </a:rPr>
              <a:t># of cards</a:t>
            </a:r>
            <a:r>
              <a:rPr lang="en-US" sz="1400" dirty="0" smtClean="0">
                <a:solidFill>
                  <a:schemeClr val="bg1">
                    <a:lumMod val="50000"/>
                  </a:schemeClr>
                </a:solidFill>
              </a:rPr>
              <a:t>	</a:t>
            </a:r>
            <a:r>
              <a:rPr lang="en-US" sz="1400" u="sng" dirty="0" smtClean="0">
                <a:solidFill>
                  <a:schemeClr val="bg1">
                    <a:lumMod val="50000"/>
                  </a:schemeClr>
                </a:solidFill>
              </a:rPr>
              <a:t>Annual Spend</a:t>
            </a:r>
          </a:p>
          <a:p>
            <a:pPr>
              <a:spcBef>
                <a:spcPts val="600"/>
              </a:spcBef>
              <a:tabLst>
                <a:tab pos="688975" algn="r"/>
                <a:tab pos="1887538" algn="r"/>
              </a:tabLst>
            </a:pPr>
            <a:r>
              <a:rPr lang="en-US" sz="1400" dirty="0" smtClean="0">
                <a:solidFill>
                  <a:schemeClr val="bg1">
                    <a:lumMod val="50000"/>
                  </a:schemeClr>
                </a:solidFill>
              </a:rPr>
              <a:t>	5,623	$55 mil</a:t>
            </a:r>
          </a:p>
          <a:p>
            <a:pPr>
              <a:spcBef>
                <a:spcPts val="1100"/>
              </a:spcBef>
              <a:tabLst>
                <a:tab pos="688975" algn="r"/>
                <a:tab pos="1887538" algn="r"/>
              </a:tabLst>
            </a:pPr>
            <a:r>
              <a:rPr lang="en-US" sz="1400" dirty="0" smtClean="0">
                <a:solidFill>
                  <a:schemeClr val="bg1">
                    <a:lumMod val="50000"/>
                  </a:schemeClr>
                </a:solidFill>
              </a:rPr>
              <a:t>	755	$10 mil</a:t>
            </a:r>
          </a:p>
          <a:p>
            <a:pPr>
              <a:spcBef>
                <a:spcPts val="1100"/>
              </a:spcBef>
              <a:tabLst>
                <a:tab pos="688975" algn="r"/>
                <a:tab pos="1887538" algn="r"/>
              </a:tabLst>
            </a:pPr>
            <a:r>
              <a:rPr lang="en-US" sz="1400" dirty="0" smtClean="0">
                <a:solidFill>
                  <a:schemeClr val="bg1">
                    <a:lumMod val="50000"/>
                  </a:schemeClr>
                </a:solidFill>
              </a:rPr>
              <a:t>	178	$2.8 mil</a:t>
            </a:r>
            <a:endParaRPr lang="en-US" sz="1400"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3" name="Title 8"/>
          <p:cNvSpPr>
            <a:spLocks noGrp="1"/>
          </p:cNvSpPr>
          <p:nvPr>
            <p:ph type="title"/>
          </p:nvPr>
        </p:nvSpPr>
        <p:spPr/>
        <p:txBody>
          <a:bodyPr/>
          <a:lstStyle/>
          <a:p>
            <a:r>
              <a:rPr lang="en-US" dirty="0"/>
              <a:t>NVBTA Travel Automation &amp; Cards</a:t>
            </a:r>
          </a:p>
        </p:txBody>
      </p:sp>
      <p:sp>
        <p:nvSpPr>
          <p:cNvPr id="11" name="Text Placeholder 10"/>
          <p:cNvSpPr>
            <a:spLocks noGrp="1"/>
          </p:cNvSpPr>
          <p:nvPr>
            <p:ph type="body" sz="quarter" idx="12"/>
          </p:nvPr>
        </p:nvSpPr>
        <p:spPr>
          <a:xfrm>
            <a:off x="362585" y="529972"/>
            <a:ext cx="8412480" cy="369332"/>
          </a:xfrm>
        </p:spPr>
        <p:txBody>
          <a:bodyPr/>
          <a:lstStyle/>
          <a:p>
            <a:r>
              <a:rPr lang="en-US" dirty="0"/>
              <a:t>A summer 2012 1</a:t>
            </a:r>
            <a:r>
              <a:rPr lang="en-US" baseline="30000" dirty="0"/>
              <a:t>st</a:t>
            </a:r>
            <a:r>
              <a:rPr lang="en-US" dirty="0"/>
              <a:t> Annapolis </a:t>
            </a:r>
            <a:r>
              <a:rPr lang="en-US" dirty="0" smtClean="0"/>
              <a:t>survey shows travel cards and CTAs lead for travel spend.</a:t>
            </a:r>
            <a:endParaRPr lang="en-US" dirty="0"/>
          </a:p>
        </p:txBody>
      </p:sp>
      <p:sp>
        <p:nvSpPr>
          <p:cNvPr id="22" name="Text Placeholder 10"/>
          <p:cNvSpPr>
            <a:spLocks noGrp="1"/>
          </p:cNvSpPr>
          <p:nvPr>
            <p:ph type="body" sz="quarter" idx="14"/>
          </p:nvPr>
        </p:nvSpPr>
        <p:spPr/>
        <p:txBody>
          <a:bodyPr/>
          <a:lstStyle/>
          <a:p>
            <a:r>
              <a:rPr lang="en-US" dirty="0" smtClean="0"/>
              <a:t>B2B Spend by Form of Payment</a:t>
            </a:r>
            <a:endParaRPr lang="en-US" dirty="0"/>
          </a:p>
        </p:txBody>
      </p:sp>
      <p:sp>
        <p:nvSpPr>
          <p:cNvPr id="20" name="Freeform 19"/>
          <p:cNvSpPr/>
          <p:nvPr/>
        </p:nvSpPr>
        <p:spPr>
          <a:xfrm>
            <a:off x="1733797" y="1520042"/>
            <a:ext cx="5272645" cy="3811979"/>
          </a:xfrm>
          <a:custGeom>
            <a:avLst/>
            <a:gdLst>
              <a:gd name="connsiteX0" fmla="*/ 11876 w 5272645"/>
              <a:gd name="connsiteY0" fmla="*/ 0 h 3811979"/>
              <a:gd name="connsiteX1" fmla="*/ 0 w 5272645"/>
              <a:gd name="connsiteY1" fmla="*/ 3811979 h 3811979"/>
              <a:gd name="connsiteX2" fmla="*/ 1199408 w 5272645"/>
              <a:gd name="connsiteY2" fmla="*/ 3811979 h 3811979"/>
              <a:gd name="connsiteX3" fmla="*/ 5272645 w 5272645"/>
              <a:gd name="connsiteY3" fmla="*/ 1140031 h 3811979"/>
              <a:gd name="connsiteX4" fmla="*/ 3740728 w 5272645"/>
              <a:gd name="connsiteY4" fmla="*/ 605641 h 3811979"/>
              <a:gd name="connsiteX5" fmla="*/ 3740728 w 5272645"/>
              <a:gd name="connsiteY5" fmla="*/ 11875 h 3811979"/>
              <a:gd name="connsiteX6" fmla="*/ 11876 w 5272645"/>
              <a:gd name="connsiteY6" fmla="*/ 0 h 381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2645" h="3811979">
                <a:moveTo>
                  <a:pt x="11876" y="0"/>
                </a:moveTo>
                <a:cubicBezTo>
                  <a:pt x="7917" y="1270660"/>
                  <a:pt x="3959" y="2541319"/>
                  <a:pt x="0" y="3811979"/>
                </a:cubicBezTo>
                <a:lnTo>
                  <a:pt x="1199408" y="3811979"/>
                </a:lnTo>
                <a:lnTo>
                  <a:pt x="5272645" y="1140031"/>
                </a:lnTo>
                <a:lnTo>
                  <a:pt x="3740728" y="605641"/>
                </a:lnTo>
                <a:lnTo>
                  <a:pt x="3740728" y="11875"/>
                </a:lnTo>
                <a:lnTo>
                  <a:pt x="11876"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lumMod val="75000"/>
                  </a:schemeClr>
                </a:solidFill>
              </a:rPr>
              <a:t>B2B spend riding on commercial card network rails:</a:t>
            </a:r>
            <a:endParaRPr lang="en-US" sz="1100" dirty="0">
              <a:solidFill>
                <a:schemeClr val="bg1">
                  <a:lumMod val="75000"/>
                </a:schemeClr>
              </a:solidFill>
            </a:endParaRPr>
          </a:p>
        </p:txBody>
      </p:sp>
      <p:sp>
        <p:nvSpPr>
          <p:cNvPr id="23" name="TextBox 22"/>
          <p:cNvSpPr txBox="1"/>
          <p:nvPr/>
        </p:nvSpPr>
        <p:spPr>
          <a:xfrm>
            <a:off x="0" y="5905639"/>
            <a:ext cx="9144000" cy="707886"/>
          </a:xfrm>
          <a:prstGeom prst="rect">
            <a:avLst/>
          </a:prstGeom>
          <a:noFill/>
        </p:spPr>
        <p:txBody>
          <a:bodyPr wrap="square" rtlCol="0" anchor="b">
            <a:spAutoFit/>
          </a:bodyPr>
          <a:lstStyle/>
          <a:p>
            <a:r>
              <a:rPr lang="en-US" sz="800" b="0" dirty="0" smtClean="0"/>
              <a:t>Notes:</a:t>
            </a:r>
          </a:p>
          <a:p>
            <a:r>
              <a:rPr lang="en-US" sz="800" dirty="0" smtClean="0"/>
              <a:t>For Travel Spend, meeting cards were less than 2% and p</a:t>
            </a:r>
            <a:r>
              <a:rPr lang="en-US" sz="800" b="0" dirty="0" smtClean="0"/>
              <a:t>repaid was less than 1%.  Both </a:t>
            </a:r>
            <a:r>
              <a:rPr lang="en-US" sz="800" dirty="0" smtClean="0"/>
              <a:t>payment methods </a:t>
            </a:r>
            <a:r>
              <a:rPr lang="en-US" sz="800" b="0" dirty="0" smtClean="0"/>
              <a:t>were combined into commercial cards (plastics issued).</a:t>
            </a:r>
          </a:p>
          <a:p>
            <a:r>
              <a:rPr lang="en-US" sz="800" dirty="0" smtClean="0"/>
              <a:t>For Direct Spend, SEPA accounted for 1% and was combined with ACH.</a:t>
            </a:r>
            <a:endParaRPr lang="en-US" sz="800" b="0" dirty="0" smtClean="0"/>
          </a:p>
          <a:p>
            <a:r>
              <a:rPr lang="en-US" sz="800" b="0" dirty="0" smtClean="0"/>
              <a:t>Virtual / Ghost Cards includes travel agency lodged / central accounts as well as </a:t>
            </a:r>
            <a:r>
              <a:rPr lang="en-US" sz="800" b="0" dirty="0" err="1" smtClean="0"/>
              <a:t>ePayables</a:t>
            </a:r>
            <a:r>
              <a:rPr lang="en-US" sz="800" b="0" dirty="0" smtClean="0"/>
              <a:t> solutions that ride the p-card rails.</a:t>
            </a:r>
          </a:p>
          <a:p>
            <a:r>
              <a:rPr lang="en-US" sz="800" b="0" dirty="0" smtClean="0"/>
              <a:t>Source:  First Annapolis Consulting B2B payments survey, June / July 2012, n=44 mid-market and large end-user organizations based in North America.</a:t>
            </a:r>
          </a:p>
        </p:txBody>
      </p:sp>
      <p:graphicFrame>
        <p:nvGraphicFramePr>
          <p:cNvPr id="24" name="Chart 23"/>
          <p:cNvGraphicFramePr/>
          <p:nvPr/>
        </p:nvGraphicFramePr>
        <p:xfrm>
          <a:off x="336884" y="1840831"/>
          <a:ext cx="8470232" cy="3729789"/>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24"/>
          <p:cNvSpPr/>
          <p:nvPr/>
        </p:nvSpPr>
        <p:spPr>
          <a:xfrm>
            <a:off x="0" y="4043979"/>
            <a:ext cx="1893123" cy="461665"/>
          </a:xfrm>
          <a:prstGeom prst="rect">
            <a:avLst/>
          </a:prstGeom>
        </p:spPr>
        <p:txBody>
          <a:bodyPr wrap="square">
            <a:spAutoFit/>
          </a:bodyPr>
          <a:lstStyle/>
          <a:p>
            <a:r>
              <a:rPr lang="en-US" sz="800" i="1" dirty="0" smtClean="0">
                <a:solidFill>
                  <a:schemeClr val="bg1">
                    <a:lumMod val="50000"/>
                  </a:schemeClr>
                </a:solidFill>
              </a:rPr>
              <a:t>defined herein as spend not related to direct operations  - office supplies, computers, telephones, etc</a:t>
            </a:r>
            <a:endParaRPr lang="en-US" sz="800" i="1" dirty="0">
              <a:solidFill>
                <a:schemeClr val="bg1">
                  <a:lumMod val="50000"/>
                </a:schemeClr>
              </a:solidFill>
            </a:endParaRPr>
          </a:p>
        </p:txBody>
      </p:sp>
      <p:sp>
        <p:nvSpPr>
          <p:cNvPr id="26" name="Rectangle 25"/>
          <p:cNvSpPr/>
          <p:nvPr/>
        </p:nvSpPr>
        <p:spPr>
          <a:xfrm>
            <a:off x="0" y="5122660"/>
            <a:ext cx="1893123" cy="461665"/>
          </a:xfrm>
          <a:prstGeom prst="rect">
            <a:avLst/>
          </a:prstGeom>
        </p:spPr>
        <p:txBody>
          <a:bodyPr wrap="square">
            <a:spAutoFit/>
          </a:bodyPr>
          <a:lstStyle/>
          <a:p>
            <a:r>
              <a:rPr lang="en-US" sz="800" i="1" dirty="0" smtClean="0">
                <a:solidFill>
                  <a:schemeClr val="bg1">
                    <a:lumMod val="50000"/>
                  </a:schemeClr>
                </a:solidFill>
              </a:rPr>
              <a:t>defined herein as spend related to direct operations - raw materials, delivery, etc, but explicitly excluding payroll</a:t>
            </a:r>
            <a:endParaRPr lang="en-US" sz="800" i="1" dirty="0">
              <a:solidFill>
                <a:schemeClr val="bg1">
                  <a:lumMod val="50000"/>
                </a:schemeClr>
              </a:solidFill>
            </a:endParaRPr>
          </a:p>
        </p:txBody>
      </p:sp>
      <p:sp>
        <p:nvSpPr>
          <p:cNvPr id="27" name="Rectangle 26"/>
          <p:cNvSpPr/>
          <p:nvPr/>
        </p:nvSpPr>
        <p:spPr>
          <a:xfrm>
            <a:off x="0" y="1053191"/>
            <a:ext cx="9144000" cy="307777"/>
          </a:xfrm>
          <a:prstGeom prst="rect">
            <a:avLst/>
          </a:prstGeom>
        </p:spPr>
        <p:txBody>
          <a:bodyPr wrap="square">
            <a:spAutoFit/>
          </a:bodyPr>
          <a:lstStyle/>
          <a:p>
            <a:pPr algn="ctr"/>
            <a:r>
              <a:rPr lang="en-US" sz="1400" i="1" dirty="0" smtClean="0"/>
              <a:t>Q3/4/5:  What is your best guess of the approximate $value breakdown by payment method for  ...</a:t>
            </a:r>
            <a:endParaRPr lang="en-US" sz="1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smtClean="0"/>
              <a:t>NVBTA_12Nov7</a:t>
            </a:r>
            <a:endParaRPr lang="en-US" dirty="0"/>
          </a:p>
        </p:txBody>
      </p:sp>
      <p:sp>
        <p:nvSpPr>
          <p:cNvPr id="13" name="Title 8"/>
          <p:cNvSpPr>
            <a:spLocks noGrp="1"/>
          </p:cNvSpPr>
          <p:nvPr>
            <p:ph type="title"/>
          </p:nvPr>
        </p:nvSpPr>
        <p:spPr/>
        <p:txBody>
          <a:bodyPr/>
          <a:lstStyle/>
          <a:p>
            <a:r>
              <a:rPr lang="en-US" dirty="0"/>
              <a:t>NVBTA Travel Automation &amp; Cards</a:t>
            </a:r>
          </a:p>
        </p:txBody>
      </p:sp>
      <p:sp>
        <p:nvSpPr>
          <p:cNvPr id="11" name="Text Placeholder 10"/>
          <p:cNvSpPr>
            <a:spLocks noGrp="1"/>
          </p:cNvSpPr>
          <p:nvPr>
            <p:ph type="body" sz="quarter" idx="12"/>
          </p:nvPr>
        </p:nvSpPr>
        <p:spPr>
          <a:xfrm>
            <a:off x="362585" y="529972"/>
            <a:ext cx="8412480" cy="369332"/>
          </a:xfrm>
        </p:spPr>
        <p:txBody>
          <a:bodyPr/>
          <a:lstStyle/>
          <a:p>
            <a:r>
              <a:rPr lang="en-US" dirty="0" smtClean="0"/>
              <a:t>Segmentation shows some remaining bastions of personal card and check usage for travel.</a:t>
            </a:r>
            <a:endParaRPr lang="en-US" dirty="0"/>
          </a:p>
        </p:txBody>
      </p:sp>
      <p:sp>
        <p:nvSpPr>
          <p:cNvPr id="22" name="Text Placeholder 10"/>
          <p:cNvSpPr>
            <a:spLocks noGrp="1"/>
          </p:cNvSpPr>
          <p:nvPr>
            <p:ph type="body" sz="quarter" idx="14"/>
          </p:nvPr>
        </p:nvSpPr>
        <p:spPr/>
        <p:txBody>
          <a:bodyPr/>
          <a:lstStyle/>
          <a:p>
            <a:r>
              <a:rPr lang="en-US" dirty="0" smtClean="0"/>
              <a:t>Travel Spend by Form of Payment</a:t>
            </a:r>
            <a:endParaRPr lang="en-US" dirty="0"/>
          </a:p>
        </p:txBody>
      </p:sp>
      <p:sp>
        <p:nvSpPr>
          <p:cNvPr id="23" name="TextBox 22"/>
          <p:cNvSpPr txBox="1"/>
          <p:nvPr/>
        </p:nvSpPr>
        <p:spPr>
          <a:xfrm>
            <a:off x="0" y="6028750"/>
            <a:ext cx="9144000" cy="584775"/>
          </a:xfrm>
          <a:prstGeom prst="rect">
            <a:avLst/>
          </a:prstGeom>
          <a:noFill/>
        </p:spPr>
        <p:txBody>
          <a:bodyPr wrap="square" rtlCol="0" anchor="b">
            <a:spAutoFit/>
          </a:bodyPr>
          <a:lstStyle/>
          <a:p>
            <a:r>
              <a:rPr lang="en-US" sz="800" b="0" dirty="0" smtClean="0"/>
              <a:t>Notes:</a:t>
            </a:r>
          </a:p>
          <a:p>
            <a:r>
              <a:rPr lang="en-US" sz="800" dirty="0" smtClean="0"/>
              <a:t>Minor adjustments were made to </a:t>
            </a:r>
            <a:r>
              <a:rPr lang="en-US" sz="800" dirty="0" err="1" smtClean="0"/>
              <a:t>Comm’l</a:t>
            </a:r>
            <a:r>
              <a:rPr lang="en-US" sz="800" dirty="0" smtClean="0"/>
              <a:t> (Plastic) spend percentages to eliminate rounding errors.</a:t>
            </a:r>
          </a:p>
          <a:p>
            <a:r>
              <a:rPr lang="en-US" sz="800" dirty="0" smtClean="0"/>
              <a:t>For Travel Spend, meeting cards were less than 2% and p</a:t>
            </a:r>
            <a:r>
              <a:rPr lang="en-US" sz="800" b="0" dirty="0" smtClean="0"/>
              <a:t>repaid was less than 1%.  Both </a:t>
            </a:r>
            <a:r>
              <a:rPr lang="en-US" sz="800" dirty="0" smtClean="0"/>
              <a:t>payment methods </a:t>
            </a:r>
            <a:r>
              <a:rPr lang="en-US" sz="800" b="0" dirty="0" smtClean="0"/>
              <a:t>were combined into commercial cards (plastics issued).</a:t>
            </a:r>
          </a:p>
          <a:p>
            <a:r>
              <a:rPr lang="en-US" sz="800" b="0" dirty="0" smtClean="0"/>
              <a:t>Source:  First Annapolis Consulting B2B payments survey, June / July 2012, n=44 mid-market and large end-user organizations based in North America.</a:t>
            </a:r>
          </a:p>
        </p:txBody>
      </p:sp>
      <p:sp>
        <p:nvSpPr>
          <p:cNvPr id="27" name="Rectangle 26"/>
          <p:cNvSpPr/>
          <p:nvPr/>
        </p:nvSpPr>
        <p:spPr>
          <a:xfrm>
            <a:off x="0" y="1053191"/>
            <a:ext cx="9144000" cy="307777"/>
          </a:xfrm>
          <a:prstGeom prst="rect">
            <a:avLst/>
          </a:prstGeom>
        </p:spPr>
        <p:txBody>
          <a:bodyPr wrap="square">
            <a:spAutoFit/>
          </a:bodyPr>
          <a:lstStyle/>
          <a:p>
            <a:pPr algn="ctr"/>
            <a:r>
              <a:rPr lang="en-US" sz="1400" i="1" dirty="0" smtClean="0"/>
              <a:t>Q3:  What is your best guess of the approximate $value breakdown by payment method for Travel</a:t>
            </a:r>
            <a:endParaRPr lang="en-US" sz="1400" i="1" dirty="0"/>
          </a:p>
        </p:txBody>
      </p:sp>
      <p:graphicFrame>
        <p:nvGraphicFramePr>
          <p:cNvPr id="14" name="Chart 13"/>
          <p:cNvGraphicFramePr/>
          <p:nvPr/>
        </p:nvGraphicFramePr>
        <p:xfrm>
          <a:off x="0" y="1723902"/>
          <a:ext cx="9144000" cy="394062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65449" y="4857970"/>
            <a:ext cx="998991" cy="438582"/>
          </a:xfrm>
          <a:prstGeom prst="rect">
            <a:avLst/>
          </a:prstGeom>
        </p:spPr>
        <p:txBody>
          <a:bodyPr wrap="none">
            <a:spAutoFit/>
          </a:bodyPr>
          <a:lstStyle/>
          <a:p>
            <a:pPr>
              <a:lnSpc>
                <a:spcPts val="900"/>
              </a:lnSpc>
            </a:pPr>
            <a:r>
              <a:rPr lang="en-US" sz="1000" dirty="0" err="1" smtClean="0">
                <a:solidFill>
                  <a:schemeClr val="bg1">
                    <a:lumMod val="50000"/>
                  </a:schemeClr>
                </a:solidFill>
              </a:rPr>
              <a:t>gov</a:t>
            </a:r>
            <a:r>
              <a:rPr lang="en-US" sz="1000" dirty="0" smtClean="0">
                <a:solidFill>
                  <a:schemeClr val="bg1">
                    <a:lumMod val="50000"/>
                  </a:schemeClr>
                </a:solidFill>
              </a:rPr>
              <a:t> / education</a:t>
            </a:r>
          </a:p>
          <a:p>
            <a:pPr>
              <a:lnSpc>
                <a:spcPts val="900"/>
              </a:lnSpc>
            </a:pPr>
            <a:r>
              <a:rPr lang="en-US" sz="1000" dirty="0" smtClean="0">
                <a:solidFill>
                  <a:schemeClr val="bg1">
                    <a:lumMod val="50000"/>
                  </a:schemeClr>
                </a:solidFill>
              </a:rPr>
              <a:t>non-profit</a:t>
            </a:r>
          </a:p>
          <a:p>
            <a:pPr>
              <a:lnSpc>
                <a:spcPts val="900"/>
              </a:lnSpc>
            </a:pPr>
            <a:r>
              <a:rPr lang="en-US" sz="1000" dirty="0" smtClean="0">
                <a:solidFill>
                  <a:schemeClr val="bg1">
                    <a:lumMod val="50000"/>
                  </a:schemeClr>
                </a:solidFill>
              </a:rPr>
              <a:t>utilities</a:t>
            </a:r>
            <a:endParaRPr lang="en-US" sz="1000" dirty="0">
              <a:solidFill>
                <a:schemeClr val="bg1">
                  <a:lumMod val="50000"/>
                </a:schemeClr>
              </a:solidFill>
            </a:endParaRPr>
          </a:p>
        </p:txBody>
      </p:sp>
      <p:sp>
        <p:nvSpPr>
          <p:cNvPr id="10" name="Rectangle 9"/>
          <p:cNvSpPr/>
          <p:nvPr/>
        </p:nvSpPr>
        <p:spPr>
          <a:xfrm>
            <a:off x="763742" y="4287325"/>
            <a:ext cx="949299" cy="443583"/>
          </a:xfrm>
          <a:prstGeom prst="rect">
            <a:avLst/>
          </a:prstGeom>
        </p:spPr>
        <p:txBody>
          <a:bodyPr wrap="none">
            <a:spAutoFit/>
          </a:bodyPr>
          <a:lstStyle/>
          <a:p>
            <a:pPr>
              <a:lnSpc>
                <a:spcPts val="900"/>
              </a:lnSpc>
            </a:pPr>
            <a:r>
              <a:rPr lang="en-US" sz="1000" dirty="0" smtClean="0">
                <a:solidFill>
                  <a:schemeClr val="bg1">
                    <a:lumMod val="50000"/>
                  </a:schemeClr>
                </a:solidFill>
              </a:rPr>
              <a:t>manufacturing</a:t>
            </a:r>
          </a:p>
          <a:p>
            <a:pPr>
              <a:lnSpc>
                <a:spcPts val="900"/>
              </a:lnSpc>
            </a:pPr>
            <a:r>
              <a:rPr lang="en-US" sz="1000" dirty="0" smtClean="0">
                <a:solidFill>
                  <a:schemeClr val="bg1">
                    <a:lumMod val="50000"/>
                  </a:schemeClr>
                </a:solidFill>
              </a:rPr>
              <a:t>wholesale</a:t>
            </a:r>
          </a:p>
          <a:p>
            <a:pPr>
              <a:lnSpc>
                <a:spcPts val="900"/>
              </a:lnSpc>
            </a:pPr>
            <a:r>
              <a:rPr lang="en-US" sz="1000" dirty="0" smtClean="0">
                <a:solidFill>
                  <a:schemeClr val="bg1">
                    <a:lumMod val="50000"/>
                  </a:schemeClr>
                </a:solidFill>
              </a:rPr>
              <a:t>retail</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RKvlRoK_kaHiuJUfA2I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5WdZLr1NkCZrkci_buU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xVPFUJaKU2yC7X6xqcS3A"/>
</p:tagLst>
</file>

<file path=ppt/theme/theme1.xml><?xml version="1.0" encoding="utf-8"?>
<a:theme xmlns:a="http://schemas.openxmlformats.org/drawingml/2006/main" name="NEW-First Annapolis 2012">
  <a:themeElements>
    <a:clrScheme name="First Annapol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99CC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NEW-First Annapolis 2012</Template>
  <TotalTime>2870</TotalTime>
  <Words>1827</Words>
  <Application>Microsoft Office PowerPoint</Application>
  <PresentationFormat>On-screen Show (4:3)</PresentationFormat>
  <Paragraphs>267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NEW-First Annapolis 2012</vt:lpstr>
      <vt:lpstr>Corporate Travel Automation &amp; the Opportunity for Commercial Card Solutions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lpstr>NVBTA Travel Automation &amp; Cards</vt:lpstr>
    </vt:vector>
  </TitlesOfParts>
  <Company>First Annapolis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Card Market Landscape</dc:title>
  <dc:creator>giulianik</dc:creator>
  <cp:lastModifiedBy>Administrator</cp:lastModifiedBy>
  <cp:revision>485</cp:revision>
  <dcterms:created xsi:type="dcterms:W3CDTF">2012-05-11T18:19:36Z</dcterms:created>
  <dcterms:modified xsi:type="dcterms:W3CDTF">2012-11-15T17:40:15Z</dcterms:modified>
</cp:coreProperties>
</file>